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tif" ContentType="image/ti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3" r:id="rId15"/>
    <p:sldId id="275" r:id="rId16"/>
    <p:sldId id="276" r:id="rId17"/>
    <p:sldId id="281" r:id="rId18"/>
    <p:sldId id="282" r:id="rId19"/>
    <p:sldId id="283" r:id="rId20"/>
    <p:sldId id="285" r:id="rId21"/>
    <p:sldId id="286" r:id="rId22"/>
    <p:sldId id="287" r:id="rId23"/>
    <p:sldId id="290" r:id="rId24"/>
    <p:sldId id="293" r:id="rId25"/>
    <p:sldId id="294" r:id="rId26"/>
    <p:sldId id="297" r:id="rId27"/>
    <p:sldId id="291" r:id="rId28"/>
    <p:sldId id="292" r:id="rId29"/>
    <p:sldId id="299" r:id="rId30"/>
    <p:sldId id="312" r:id="rId31"/>
    <p:sldId id="301" r:id="rId32"/>
    <p:sldId id="302" r:id="rId33"/>
    <p:sldId id="303" r:id="rId34"/>
    <p:sldId id="304" r:id="rId35"/>
    <p:sldId id="305" r:id="rId36"/>
    <p:sldId id="313" r:id="rId37"/>
    <p:sldId id="311" r:id="rId3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CBCBCB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7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940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>
</file>

<file path=ppt/media/image10.png>
</file>

<file path=ppt/media/image11.png>
</file>

<file path=ppt/media/image12.wmf>
</file>

<file path=ppt/media/image13.wmf>
</file>

<file path=ppt/media/image14.wmf>
</file>

<file path=ppt/media/image15.wmf>
</file>

<file path=ppt/media/image16.png>
</file>

<file path=ppt/media/image17.wmf>
</file>

<file path=ppt/media/image18.wmf>
</file>

<file path=ppt/media/image19.wmf>
</file>

<file path=ppt/media/image2.tif>
</file>

<file path=ppt/media/image20.wmf>
</file>

<file path=ppt/media/image21.wmf>
</file>

<file path=ppt/media/image22.wmf>
</file>

<file path=ppt/media/image23.png>
</file>

<file path=ppt/media/image24.png>
</file>

<file path=ppt/media/image25.wmf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5" name="Shape 17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400">
        <a:latin typeface="Helvetica Neue"/>
        <a:ea typeface="Helvetica Neue"/>
        <a:cs typeface="Helvetica Neue"/>
        <a:sym typeface="Helvetica Neue"/>
      </a:defRPr>
    </a:lvl1pPr>
    <a:lvl2pPr indent="228600" defTabSz="584200" latinLnBrk="0">
      <a:defRPr sz="2400">
        <a:latin typeface="Helvetica Neue"/>
        <a:ea typeface="Helvetica Neue"/>
        <a:cs typeface="Helvetica Neue"/>
        <a:sym typeface="Helvetica Neue"/>
      </a:defRPr>
    </a:lvl2pPr>
    <a:lvl3pPr indent="457200" defTabSz="584200" latinLnBrk="0">
      <a:defRPr sz="2400">
        <a:latin typeface="Helvetica Neue"/>
        <a:ea typeface="Helvetica Neue"/>
        <a:cs typeface="Helvetica Neue"/>
        <a:sym typeface="Helvetica Neue"/>
      </a:defRPr>
    </a:lvl3pPr>
    <a:lvl4pPr indent="685800" defTabSz="584200" latinLnBrk="0">
      <a:defRPr sz="2400">
        <a:latin typeface="Helvetica Neue"/>
        <a:ea typeface="Helvetica Neue"/>
        <a:cs typeface="Helvetica Neue"/>
        <a:sym typeface="Helvetica Neue"/>
      </a:defRPr>
    </a:lvl4pPr>
    <a:lvl5pPr indent="914400" defTabSz="584200" latinLnBrk="0">
      <a:defRPr sz="2400">
        <a:latin typeface="Helvetica Neue"/>
        <a:ea typeface="Helvetica Neue"/>
        <a:cs typeface="Helvetica Neue"/>
        <a:sym typeface="Helvetica Neue"/>
      </a:defRPr>
    </a:lvl5pPr>
    <a:lvl6pPr indent="1143000" defTabSz="584200" latinLnBrk="0">
      <a:defRPr sz="2400">
        <a:latin typeface="Helvetica Neue"/>
        <a:ea typeface="Helvetica Neue"/>
        <a:cs typeface="Helvetica Neue"/>
        <a:sym typeface="Helvetica Neue"/>
      </a:defRPr>
    </a:lvl6pPr>
    <a:lvl7pPr indent="1371600" defTabSz="584200" latinLnBrk="0">
      <a:defRPr sz="2400">
        <a:latin typeface="Helvetica Neue"/>
        <a:ea typeface="Helvetica Neue"/>
        <a:cs typeface="Helvetica Neue"/>
        <a:sym typeface="Helvetica Neue"/>
      </a:defRPr>
    </a:lvl7pPr>
    <a:lvl8pPr indent="1600200" defTabSz="584200" latinLnBrk="0">
      <a:defRPr sz="2400">
        <a:latin typeface="Helvetica Neue"/>
        <a:ea typeface="Helvetica Neue"/>
        <a:cs typeface="Helvetica Neue"/>
        <a:sym typeface="Helvetica Neue"/>
      </a:defRPr>
    </a:lvl8pPr>
    <a:lvl9pPr indent="1828800" defTabSz="584200" latinLnBrk="0">
      <a:defRPr sz="24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3" name="Shape 2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“relation” is a term from mathematical Set Theory</a:t>
            </a:r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“relation” vs. “relationship”</a:t>
            </a:r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"table" is a relational database implementation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0524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03" name="Shape 4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In general, a relation schema may have more than one key.</a:t>
            </a:r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In this case, each of the keys is called a CANDIDATE KEY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3" name="Shape 4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#Resume Feb 1, 2018 001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51" name="Shape 45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Foreign Key must have the same domain(s) as the primary key, but NOT necessarily the same Attribute Name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71" name="Shape 4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Semantic</a:t>
            </a:r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Adult vs. Minor =&gt; Age &gt;= 18</a:t>
            </a:r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5" name="Shape 5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 defTabSz="457200">
              <a:buSzPct val="125000"/>
              <a:buChar char="•"/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Domain constraints can be violated if an attribute value is given that does not appear in the corresponding domain or is not of the appropriate data type. </a:t>
            </a:r>
          </a:p>
          <a:p>
            <a:pPr marL="228600" indent="-228600" defTabSz="457200">
              <a:buSzPct val="125000"/>
              <a:buChar char="•"/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Key constraints can be violated if a key value in the new tuple t already exists in another tuple in the relation r(R). </a:t>
            </a:r>
          </a:p>
          <a:p>
            <a:pPr marL="228600" indent="-228600" defTabSz="457200">
              <a:buSzPct val="125000"/>
              <a:buChar char="•"/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Entity integrity can be violated if any part of the primary key of the new tuple t is NULL. </a:t>
            </a:r>
          </a:p>
          <a:p>
            <a:pPr marL="228600" indent="-228600" defTabSz="457200">
              <a:buSzPct val="125000"/>
              <a:buChar char="•"/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Referential integrity can be violated if the value of any foreign key in t refers to a tuple that does not exist in the referenced relation.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9" name="Shape 2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304800" indent="-304800" defTabSz="457200">
              <a:buSzPct val="125000"/>
              <a:buChar char="•"/>
              <a:defRPr>
                <a:solidFill>
                  <a:srgbClr val="FF26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Domains may be more restrictive than Data Type</a:t>
            </a:r>
          </a:p>
          <a:p>
            <a:pPr marL="304800" indent="-304800" defTabSz="457200">
              <a:buSzPct val="125000"/>
              <a:buChar char="•"/>
              <a:defRPr>
                <a:latin typeface="Palatino"/>
                <a:ea typeface="Palatino"/>
                <a:cs typeface="Palatino"/>
                <a:sym typeface="Palatino"/>
              </a:defRPr>
            </a:pPr>
            <a:r>
              <a:t>Requirements change. Phone numbers can change length, etc.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0" name="Shape 2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Each tuple (row) contains Values of Attributes</a:t>
            </a:r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These are values at some point in time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8" name="Shape 2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Cartesian product of domains that define R contain ALL possible tuples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6" name="Shape 2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Total number of tuples in a Cartesian Product</a:t>
            </a:r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 |(dom(A1)| × |dom(A2)| × ... × |dom(An))|</a:t>
            </a:r>
          </a:p>
          <a:p>
            <a:pPr lvl="3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(dom(A1) × dom(A2) × ... × dom(An))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p.63</a:t>
            </a:r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§3.1.2 Characteristics of Relations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58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5" name="Shape 3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• Each value in a tuple is an atomic value; that is, it is not divisible into components with the framework of the basic relational model</a:t>
            </a:r>
          </a:p>
          <a:p>
            <a:pPr defTabSz="457200"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• Hence, composite and multi-valued attributes (Ch.7) are now allows</a:t>
            </a:r>
          </a:p>
          <a:p>
            <a:pPr defTabSz="457200">
              <a:defRPr sz="1800" b="1">
                <a:latin typeface="Helvetica"/>
                <a:ea typeface="Helvetica"/>
                <a:cs typeface="Helvetica"/>
                <a:sym typeface="Helvetica"/>
              </a:defRPr>
            </a:pPr>
            <a:r>
              <a:t>Multi-valued attribute (e.g. academic degrees, children, etc.)</a:t>
            </a:r>
          </a:p>
          <a:p>
            <a:pPr defTabSz="457200">
              <a:defRPr sz="1800" b="1">
                <a:latin typeface="Helvetica"/>
                <a:ea typeface="Helvetica"/>
                <a:cs typeface="Helvetica"/>
                <a:sym typeface="Helvetica"/>
              </a:defRPr>
            </a:pPr>
            <a:r>
              <a:t>Composite attribute (e.g. address)</a:t>
            </a:r>
          </a:p>
          <a:p>
            <a:pPr defTabSz="457200"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• This is sometimes called the “Flat Relational Model”</a:t>
            </a:r>
          </a:p>
          <a:p>
            <a:pPr defTabSz="457200"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&gt;&gt; First Normal Form (Ch. 15, p.519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3" name="Shape 3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An important concept is that of NULL values</a:t>
            </a:r>
          </a:p>
          <a:p>
            <a:pPr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t>Perhaps someone does not have a cell phone or email address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753070" y="7704984"/>
            <a:ext cx="22860001" cy="107"/>
          </a:xfrm>
          <a:prstGeom prst="line">
            <a:avLst/>
          </a:prstGeom>
          <a:ln w="12700">
            <a:solidFill>
              <a:srgbClr val="191B92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753070" y="4903289"/>
            <a:ext cx="22860001" cy="2768204"/>
          </a:xfrm>
          <a:prstGeom prst="rect">
            <a:avLst/>
          </a:prstGeom>
        </p:spPr>
        <p:txBody>
          <a:bodyPr anchor="b"/>
          <a:lstStyle>
            <a:lvl1pPr algn="l">
              <a:defRPr b="0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388070" y="7737978"/>
            <a:ext cx="21590001" cy="3432870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0"/>
              </a:spcBef>
              <a:buClrTx/>
              <a:buSzTx/>
              <a:buNone/>
              <a:defRPr sz="5000">
                <a:solidFill>
                  <a:srgbClr val="011993"/>
                </a:solidFill>
                <a:latin typeface="+mj-lt"/>
                <a:ea typeface="+mj-ea"/>
                <a:cs typeface="+mj-cs"/>
                <a:sym typeface="Verdana"/>
              </a:defRPr>
            </a:lvl1pPr>
            <a:lvl2pPr marL="0" indent="0" algn="r">
              <a:spcBef>
                <a:spcPts val="0"/>
              </a:spcBef>
              <a:buClrTx/>
              <a:buSzTx/>
              <a:buNone/>
              <a:defRPr sz="4400">
                <a:solidFill>
                  <a:srgbClr val="011993"/>
                </a:solidFill>
                <a:latin typeface="+mj-lt"/>
                <a:ea typeface="+mj-ea"/>
                <a:cs typeface="+mj-cs"/>
                <a:sym typeface="Verdana"/>
              </a:defRPr>
            </a:lvl2pPr>
            <a:lvl3pPr marL="0" indent="0" algn="r">
              <a:spcBef>
                <a:spcPts val="0"/>
              </a:spcBef>
              <a:buClrTx/>
              <a:buSzTx/>
              <a:buNone/>
              <a:defRPr sz="3800">
                <a:solidFill>
                  <a:srgbClr val="011993"/>
                </a:solidFill>
                <a:latin typeface="+mj-lt"/>
                <a:ea typeface="+mj-ea"/>
                <a:cs typeface="+mj-cs"/>
                <a:sym typeface="Verdana"/>
              </a:defRPr>
            </a:lvl3pPr>
            <a:lvl4pPr marL="0" indent="0" algn="r">
              <a:spcBef>
                <a:spcPts val="0"/>
              </a:spcBef>
              <a:buClrTx/>
              <a:buSzTx/>
              <a:buNone/>
              <a:defRPr sz="3200">
                <a:solidFill>
                  <a:srgbClr val="011993"/>
                </a:solidFill>
                <a:latin typeface="+mj-lt"/>
                <a:ea typeface="+mj-ea"/>
                <a:cs typeface="+mj-cs"/>
                <a:sym typeface="Verdana"/>
              </a:defRPr>
            </a:lvl4pPr>
            <a:lvl5pPr marL="0" indent="0" algn="r">
              <a:spcBef>
                <a:spcPts val="0"/>
              </a:spcBef>
              <a:buClrTx/>
              <a:buSzTx/>
              <a:buNone/>
              <a:defRPr sz="2800">
                <a:solidFill>
                  <a:srgbClr val="011993"/>
                </a:solidFill>
                <a:latin typeface="+mj-lt"/>
                <a:ea typeface="+mj-ea"/>
                <a:cs typeface="+mj-cs"/>
                <a:sym typeface="Verdan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495300"/>
            <a:ext cx="20320000" cy="482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00156" y="12930187"/>
            <a:ext cx="409779" cy="415875"/>
          </a:xfrm>
          <a:prstGeom prst="rect">
            <a:avLst/>
          </a:prstGeom>
        </p:spPr>
        <p:txBody>
          <a:bodyPr/>
          <a:lstStyle>
            <a:lvl1pPr algn="l"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2 Up Portrait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ModernPortfolio_2-up-v.png" descr="ModernPortfolio_2-up-v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 Portrait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ModernPortfolio_3-up-v.png" descr="ModernPortfolio_3-up-v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Big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ModernPortfolio_photo-big.png" descr="ModernPortfolio_photo-bi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ModernPortfolio_3-up.png" descr="ModernPortfolio_3-u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4 Up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ModernPortfolio_4-up.png" descr="ModernPortfolio_4-u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Line"/>
          <p:cNvSpPr/>
          <p:nvPr/>
        </p:nvSpPr>
        <p:spPr>
          <a:xfrm>
            <a:off x="3958828" y="2768203"/>
            <a:ext cx="16466344" cy="12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6" name="Title Text"/>
          <p:cNvSpPr txBox="1">
            <a:spLocks noGrp="1"/>
          </p:cNvSpPr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anchor="b"/>
          <a:lstStyle>
            <a:lvl1pPr algn="l">
              <a:defRPr sz="58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851671" y="3268265"/>
            <a:ext cx="7143751" cy="9233298"/>
          </a:xfrm>
          <a:prstGeom prst="rect">
            <a:avLst/>
          </a:prstGeom>
        </p:spPr>
        <p:txBody>
          <a:bodyPr/>
          <a:lstStyle>
            <a:lvl1pPr marL="369276" indent="-369276">
              <a:spcBef>
                <a:spcPts val="4800"/>
              </a:spcBef>
              <a:buClrTx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13776" indent="-369276">
              <a:spcBef>
                <a:spcPts val="4800"/>
              </a:spcBef>
              <a:buClrTx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58276" indent="-369276">
              <a:spcBef>
                <a:spcPts val="4800"/>
              </a:spcBef>
              <a:buClrTx/>
              <a:buSzPct val="100000"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02776" indent="-369276">
              <a:spcBef>
                <a:spcPts val="4800"/>
              </a:spcBef>
              <a:buClrTx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47276" indent="-369276">
              <a:spcBef>
                <a:spcPts val="4800"/>
              </a:spcBef>
              <a:buClrTx/>
              <a:buSzPct val="100000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Line"/>
          <p:cNvSpPr/>
          <p:nvPr/>
        </p:nvSpPr>
        <p:spPr>
          <a:xfrm>
            <a:off x="3958828" y="2768203"/>
            <a:ext cx="16466344" cy="12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6" name="Title Text"/>
          <p:cNvSpPr txBox="1">
            <a:spLocks noGrp="1"/>
          </p:cNvSpPr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anchor="b"/>
          <a:lstStyle>
            <a:lvl1pPr algn="l">
              <a:defRPr sz="58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817328" y="3268265"/>
            <a:ext cx="5715001" cy="9233298"/>
          </a:xfrm>
          <a:prstGeom prst="rect">
            <a:avLst/>
          </a:prstGeom>
        </p:spPr>
        <p:txBody>
          <a:bodyPr/>
          <a:lstStyle>
            <a:lvl1pPr marL="369276" indent="-369276">
              <a:spcBef>
                <a:spcPts val="4800"/>
              </a:spcBef>
              <a:buClrTx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13776" indent="-369276">
              <a:spcBef>
                <a:spcPts val="4800"/>
              </a:spcBef>
              <a:buClrTx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58276" indent="-369276">
              <a:spcBef>
                <a:spcPts val="4800"/>
              </a:spcBef>
              <a:buClrTx/>
              <a:buSzPct val="100000"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02776" indent="-369276">
              <a:spcBef>
                <a:spcPts val="4800"/>
              </a:spcBef>
              <a:buClrTx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47276" indent="-369276">
              <a:spcBef>
                <a:spcPts val="4800"/>
              </a:spcBef>
              <a:buClrTx/>
              <a:buSzPct val="100000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3851671" y="5214937"/>
            <a:ext cx="16680658" cy="32861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00156" y="12930187"/>
            <a:ext cx="409779" cy="415875"/>
          </a:xfrm>
          <a:prstGeom prst="rect">
            <a:avLst/>
          </a:prstGeom>
        </p:spPr>
        <p:txBody>
          <a:bodyPr/>
          <a:lstStyle>
            <a:lvl1pPr algn="l"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ModernPortfolio_photo-h.png" descr="ModernPortfolio_photo-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Line"/>
          <p:cNvSpPr/>
          <p:nvPr/>
        </p:nvSpPr>
        <p:spPr>
          <a:xfrm>
            <a:off x="13656469" y="11215686"/>
            <a:ext cx="1" cy="200043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5030390" y="10947796"/>
            <a:ext cx="8143876" cy="2393158"/>
          </a:xfrm>
          <a:prstGeom prst="rect">
            <a:avLst/>
          </a:prstGeom>
        </p:spPr>
        <p:txBody>
          <a:bodyPr/>
          <a:lstStyle>
            <a:lvl1pPr algn="r">
              <a:defRPr sz="58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085093" y="11912203"/>
            <a:ext cx="6965157" cy="71437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A9A9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A9A9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A9A9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A9A9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A9A9A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ModernPortfolio_photo-v.png" descr="ModernPortfolio_photo-v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Line"/>
          <p:cNvSpPr/>
          <p:nvPr/>
        </p:nvSpPr>
        <p:spPr>
          <a:xfrm>
            <a:off x="3958828" y="6679406"/>
            <a:ext cx="6865485" cy="12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3851671" y="1857375"/>
            <a:ext cx="7143751" cy="4464844"/>
          </a:xfrm>
          <a:prstGeom prst="rect">
            <a:avLst/>
          </a:prstGeom>
        </p:spPr>
        <p:txBody>
          <a:bodyPr anchor="b"/>
          <a:lstStyle>
            <a:lvl1pPr algn="l">
              <a:defRPr sz="58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851671" y="7054453"/>
            <a:ext cx="7143751" cy="446484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762375" y="12930187"/>
            <a:ext cx="409779" cy="415875"/>
          </a:xfrm>
          <a:prstGeom prst="rect">
            <a:avLst/>
          </a:prstGeom>
        </p:spPr>
        <p:txBody>
          <a:bodyPr/>
          <a:lstStyle>
            <a:lvl1pPr algn="l"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ModernPortfolio_photo-v.png" descr="ModernPortfolio_photo-v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Line"/>
          <p:cNvSpPr/>
          <p:nvPr/>
        </p:nvSpPr>
        <p:spPr>
          <a:xfrm>
            <a:off x="3958828" y="2768203"/>
            <a:ext cx="6858094" cy="12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3" name="Title Text"/>
          <p:cNvSpPr txBox="1">
            <a:spLocks noGrp="1"/>
          </p:cNvSpPr>
          <p:nvPr>
            <p:ph type="title"/>
          </p:nvPr>
        </p:nvSpPr>
        <p:spPr>
          <a:xfrm>
            <a:off x="3851671" y="464343"/>
            <a:ext cx="7143751" cy="1964532"/>
          </a:xfrm>
          <a:prstGeom prst="rect">
            <a:avLst/>
          </a:prstGeom>
        </p:spPr>
        <p:txBody>
          <a:bodyPr anchor="b"/>
          <a:lstStyle>
            <a:lvl1pPr algn="l">
              <a:defRPr sz="58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851671" y="3268265"/>
            <a:ext cx="7143751" cy="9233298"/>
          </a:xfrm>
          <a:prstGeom prst="rect">
            <a:avLst/>
          </a:prstGeom>
        </p:spPr>
        <p:txBody>
          <a:bodyPr/>
          <a:lstStyle>
            <a:lvl1pPr marL="369276" indent="-369276">
              <a:spcBef>
                <a:spcPts val="4800"/>
              </a:spcBef>
              <a:buClrTx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13776" indent="-369276">
              <a:spcBef>
                <a:spcPts val="4800"/>
              </a:spcBef>
              <a:buClrTx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58276" indent="-369276">
              <a:spcBef>
                <a:spcPts val="4800"/>
              </a:spcBef>
              <a:buClrTx/>
              <a:buSzPct val="100000"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02776" indent="-369276">
              <a:spcBef>
                <a:spcPts val="4800"/>
              </a:spcBef>
              <a:buClrTx/>
              <a:buChar char="•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47276" indent="-369276">
              <a:spcBef>
                <a:spcPts val="4800"/>
              </a:spcBef>
              <a:buClrTx/>
              <a:buSzPct val="100000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766232" y="12930187"/>
            <a:ext cx="409779" cy="415875"/>
          </a:xfrm>
          <a:prstGeom prst="rect">
            <a:avLst/>
          </a:prstGeom>
        </p:spPr>
        <p:txBody>
          <a:bodyPr/>
          <a:lstStyle>
            <a:lvl1pPr algn="l"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2 Up Landscape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ModernPortfolio_2-up-h.png" descr="ModernPortfolio_2-up-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2 Up Portrait &amp; Landscape">
    <p:bg>
      <p:bgPr>
        <a:solidFill>
          <a:srgbClr val="D6D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ModernPortfolio_2-up-vh.png" descr="ModernPortfolio_2-up-v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55218" y="12394406"/>
            <a:ext cx="11608595" cy="1143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2800">
                <a:solidFill>
                  <a:srgbClr val="86868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t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62000" y="5159"/>
            <a:ext cx="21053272" cy="1798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r>
              <a:rPr dirty="0"/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00" y="2232421"/>
            <a:ext cx="22860000" cy="10108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2pPr marL="1638300" indent="-825500">
              <a:buClr>
                <a:srgbClr val="FF9300"/>
              </a:buClr>
              <a:defRPr sz="5600"/>
            </a:lvl2pPr>
            <a:lvl3pPr marL="2438400" indent="-812800">
              <a:buChar char="□"/>
              <a:defRPr sz="5600"/>
            </a:lvl3pPr>
            <a:lvl4pPr marL="3251200" indent="-812800">
              <a:buClr>
                <a:srgbClr val="F99300"/>
              </a:buClr>
              <a:buChar char="-"/>
              <a:defRPr sz="4800"/>
            </a:lvl4pPr>
            <a:lvl5pPr marL="4064000">
              <a:buChar char="•"/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00404" y="12787312"/>
            <a:ext cx="607493" cy="626388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 algn="r">
              <a:defRPr sz="3200" b="1">
                <a:solidFill>
                  <a:srgbClr val="191B9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6" name="Image" descr="Image"/>
          <p:cNvPicPr>
            <a:picLocks noChangeAspect="1"/>
          </p:cNvPicPr>
          <p:nvPr/>
        </p:nvPicPr>
        <p:blipFill>
          <a:blip r:embed="rId18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solidFill>
            <a:srgbClr val="008F00"/>
          </a:solidFill>
          <a:uFillTx/>
          <a:latin typeface="+mj-lt"/>
          <a:ea typeface="+mj-ea"/>
          <a:cs typeface="+mj-cs"/>
          <a:sym typeface="Verdana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008F00"/>
          </a:solidFill>
          <a:uFillTx/>
          <a:latin typeface="+mj-lt"/>
          <a:ea typeface="+mj-ea"/>
          <a:cs typeface="+mj-cs"/>
          <a:sym typeface="Verdana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008F00"/>
          </a:solidFill>
          <a:uFillTx/>
          <a:latin typeface="+mj-lt"/>
          <a:ea typeface="+mj-ea"/>
          <a:cs typeface="+mj-cs"/>
          <a:sym typeface="Verdana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008F00"/>
          </a:solidFill>
          <a:uFillTx/>
          <a:latin typeface="+mj-lt"/>
          <a:ea typeface="+mj-ea"/>
          <a:cs typeface="+mj-cs"/>
          <a:sym typeface="Verdana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008F00"/>
          </a:solidFill>
          <a:uFillTx/>
          <a:latin typeface="+mj-lt"/>
          <a:ea typeface="+mj-ea"/>
          <a:cs typeface="+mj-cs"/>
          <a:sym typeface="Verdana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008F00"/>
          </a:solidFill>
          <a:uFillTx/>
          <a:latin typeface="+mj-lt"/>
          <a:ea typeface="+mj-ea"/>
          <a:cs typeface="+mj-cs"/>
          <a:sym typeface="Verdana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008F00"/>
          </a:solidFill>
          <a:uFillTx/>
          <a:latin typeface="+mj-lt"/>
          <a:ea typeface="+mj-ea"/>
          <a:cs typeface="+mj-cs"/>
          <a:sym typeface="Verdana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008F00"/>
          </a:solidFill>
          <a:uFillTx/>
          <a:latin typeface="+mj-lt"/>
          <a:ea typeface="+mj-ea"/>
          <a:cs typeface="+mj-cs"/>
          <a:sym typeface="Verdana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008F00"/>
          </a:solidFill>
          <a:uFillTx/>
          <a:latin typeface="+mj-lt"/>
          <a:ea typeface="+mj-ea"/>
          <a:cs typeface="+mj-cs"/>
          <a:sym typeface="Verdana"/>
        </a:defRPr>
      </a:lvl9pPr>
    </p:titleStyle>
    <p:bodyStyle>
      <a:lvl1pPr marL="812800" marR="0" indent="-812800" algn="l" defTabSz="5842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8F00"/>
        </a:buClr>
        <a:buSzPct val="100000"/>
        <a:buFontTx/>
        <a:buChar char="■"/>
        <a:tabLst/>
        <a:defRPr sz="6400" b="0" i="0" u="none" strike="noStrike" cap="none" spc="0" baseline="0"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1473200" marR="0" indent="-1016000" algn="l" defTabSz="5842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8F00"/>
        </a:buClr>
        <a:buSzPct val="100000"/>
        <a:buFontTx/>
        <a:buChar char="■"/>
        <a:tabLst/>
        <a:defRPr sz="6400" b="0" i="0" u="none" strike="noStrike" cap="none" spc="0" baseline="0"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1843314" marR="0" indent="-928914" algn="l" defTabSz="5842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8F00"/>
        </a:buClr>
        <a:buSzPct val="75000"/>
        <a:buFontTx/>
        <a:buChar char="■"/>
        <a:tabLst/>
        <a:defRPr sz="6400" b="0" i="0" u="none" strike="noStrike" cap="none" spc="0" baseline="0"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2300514" marR="0" indent="-928914" algn="l" defTabSz="5842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8F00"/>
        </a:buClr>
        <a:buSzPct val="100000"/>
        <a:buFontTx/>
        <a:buChar char="■"/>
        <a:tabLst/>
        <a:defRPr sz="6400" b="0" i="0" u="none" strike="noStrike" cap="none" spc="0" baseline="0"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2641600" marR="0" indent="-812800" algn="l" defTabSz="5842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8F00"/>
        </a:buClr>
        <a:buSzPct val="75000"/>
        <a:buFontTx/>
        <a:buChar char="■"/>
        <a:tabLst/>
        <a:defRPr sz="6400" b="0" i="0" u="none" strike="noStrike" cap="none" spc="0" baseline="0"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3098800" marR="0" indent="-812800" algn="l" defTabSz="5842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8F00"/>
        </a:buClr>
        <a:buSzPct val="75000"/>
        <a:buFontTx/>
        <a:buChar char="■"/>
        <a:tabLst/>
        <a:defRPr sz="6400" b="0" i="0" u="none" strike="noStrike" cap="none" spc="0" baseline="0"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3556000" marR="0" indent="-812800" algn="l" defTabSz="5842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8F00"/>
        </a:buClr>
        <a:buSzPct val="75000"/>
        <a:buFontTx/>
        <a:buChar char="■"/>
        <a:tabLst/>
        <a:defRPr sz="6400" b="0" i="0" u="none" strike="noStrike" cap="none" spc="0" baseline="0"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4013200" marR="0" indent="-812800" algn="l" defTabSz="5842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8F00"/>
        </a:buClr>
        <a:buSzPct val="75000"/>
        <a:buFontTx/>
        <a:buChar char="■"/>
        <a:tabLst/>
        <a:defRPr sz="6400" b="0" i="0" u="none" strike="noStrike" cap="none" spc="0" baseline="0"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4470400" marR="0" indent="-812800" algn="l" defTabSz="584200" rtl="0" latinLnBrk="0">
        <a:lnSpc>
          <a:spcPct val="100000"/>
        </a:lnSpc>
        <a:spcBef>
          <a:spcPts val="1600"/>
        </a:spcBef>
        <a:spcAft>
          <a:spcPts val="0"/>
        </a:spcAft>
        <a:buClr>
          <a:srgbClr val="008F00"/>
        </a:buClr>
        <a:buSzPct val="75000"/>
        <a:buFontTx/>
        <a:buChar char="■"/>
        <a:tabLst/>
        <a:defRPr sz="6400" b="0" i="0" u="none" strike="noStrike" cap="none" spc="0" baseline="0"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4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7" Type="http://schemas.openxmlformats.org/officeDocument/2006/relationships/image" Target="../media/image18.w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6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8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w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1.bin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2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wmf"/><Relationship Id="rId4" Type="http://schemas.openxmlformats.org/officeDocument/2006/relationships/oleObject" Target="../embeddings/oleObject13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14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15.bin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2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53070" y="7704984"/>
            <a:ext cx="22860001" cy="107"/>
          </a:xfrm>
          <a:prstGeom prst="line">
            <a:avLst/>
          </a:prstGeom>
          <a:ln w="12700">
            <a:solidFill>
              <a:srgbClr val="191B92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8" name="Chapter 5: The Relational Data Model and Relational Database Constraint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Chapter 5: The Relational Data Model and Relational Database Constraints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495300"/>
            <a:ext cx="20320000" cy="482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395533-1925-49DB-88AD-1049B1C34218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55" name="Domains, Attributes, Tuples, and Relations (cont’d.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Domains, Attributes, Tuples, and Relations (cont’d.)</a:t>
            </a:r>
          </a:p>
        </p:txBody>
      </p:sp>
      <p:sp>
        <p:nvSpPr>
          <p:cNvPr id="256" name="Relation (or relation state)…"/>
          <p:cNvSpPr txBox="1">
            <a:spLocks noGrp="1"/>
          </p:cNvSpPr>
          <p:nvPr>
            <p:ph type="body" idx="1"/>
          </p:nvPr>
        </p:nvSpPr>
        <p:spPr>
          <a:xfrm>
            <a:off x="470404" y="1803796"/>
            <a:ext cx="22860000" cy="10108408"/>
          </a:xfrm>
          <a:prstGeom prst="rect">
            <a:avLst/>
          </a:prstGeom>
        </p:spPr>
        <p:txBody>
          <a:bodyPr/>
          <a:lstStyle/>
          <a:p>
            <a:pPr marL="752592" indent="-752592"/>
            <a:r>
              <a:rPr dirty="0"/>
              <a:t>Relation (or relation state)</a:t>
            </a:r>
          </a:p>
          <a:p>
            <a:pPr marL="1686345" lvl="1" indent="-873545">
              <a:defRPr sz="6400"/>
            </a:pPr>
            <a:r>
              <a:rPr dirty="0"/>
              <a:t>Set of </a:t>
            </a:r>
            <a:r>
              <a:rPr i="1" dirty="0"/>
              <a:t>n</a:t>
            </a:r>
            <a:r>
              <a:rPr dirty="0"/>
              <a:t>-tuples </a:t>
            </a:r>
            <a:r>
              <a:rPr i="1" dirty="0"/>
              <a:t>r</a:t>
            </a:r>
            <a:r>
              <a:rPr dirty="0"/>
              <a:t> = {</a:t>
            </a:r>
            <a:r>
              <a:rPr i="1" dirty="0"/>
              <a:t>t</a:t>
            </a:r>
            <a:r>
              <a:rPr baseline="-5999" dirty="0"/>
              <a:t>1</a:t>
            </a:r>
            <a:r>
              <a:rPr dirty="0"/>
              <a:t>, </a:t>
            </a:r>
            <a:r>
              <a:rPr i="1" dirty="0"/>
              <a:t>t</a:t>
            </a:r>
            <a:r>
              <a:rPr baseline="-5999" dirty="0"/>
              <a:t>2</a:t>
            </a:r>
            <a:r>
              <a:rPr dirty="0"/>
              <a:t>, … , </a:t>
            </a:r>
            <a:r>
              <a:rPr i="1" dirty="0"/>
              <a:t>t</a:t>
            </a:r>
            <a:r>
              <a:rPr baseline="-5999" dirty="0"/>
              <a:t>m</a:t>
            </a:r>
            <a:r>
              <a:rPr dirty="0"/>
              <a:t>}</a:t>
            </a:r>
          </a:p>
          <a:p>
            <a:pPr marL="1686345" lvl="1" indent="-873545">
              <a:defRPr sz="6400"/>
            </a:pPr>
            <a:r>
              <a:rPr dirty="0"/>
              <a:t>Each </a:t>
            </a:r>
            <a:r>
              <a:rPr i="1" dirty="0"/>
              <a:t>n</a:t>
            </a:r>
            <a:r>
              <a:rPr dirty="0"/>
              <a:t>-tuple </a:t>
            </a:r>
            <a:r>
              <a:rPr i="1" dirty="0"/>
              <a:t>t</a:t>
            </a:r>
            <a:r>
              <a:rPr dirty="0"/>
              <a:t> </a:t>
            </a:r>
          </a:p>
          <a:p>
            <a:pPr marL="2388227" lvl="2" indent="-762627">
              <a:defRPr sz="6400"/>
            </a:pPr>
            <a:r>
              <a:rPr dirty="0"/>
              <a:t>Ordered list of </a:t>
            </a:r>
            <a:r>
              <a:rPr i="1" dirty="0"/>
              <a:t>n</a:t>
            </a:r>
            <a:r>
              <a:rPr dirty="0"/>
              <a:t> values </a:t>
            </a:r>
            <a:r>
              <a:rPr i="1" dirty="0"/>
              <a:t>t</a:t>
            </a:r>
            <a:r>
              <a:rPr dirty="0"/>
              <a:t>  = ⟨ </a:t>
            </a:r>
            <a:r>
              <a:rPr i="1" dirty="0"/>
              <a:t>v</a:t>
            </a:r>
            <a:r>
              <a:rPr baseline="-5999" dirty="0"/>
              <a:t>1</a:t>
            </a:r>
            <a:r>
              <a:rPr dirty="0"/>
              <a:t>, </a:t>
            </a:r>
            <a:r>
              <a:rPr i="1" dirty="0"/>
              <a:t>v</a:t>
            </a:r>
            <a:r>
              <a:rPr baseline="-5999" dirty="0"/>
              <a:t>2</a:t>
            </a:r>
            <a:r>
              <a:rPr dirty="0"/>
              <a:t>, … , </a:t>
            </a:r>
            <a:r>
              <a:rPr i="1" dirty="0" err="1"/>
              <a:t>v</a:t>
            </a:r>
            <a:r>
              <a:rPr baseline="-5999" dirty="0" err="1"/>
              <a:t>n</a:t>
            </a:r>
            <a:r>
              <a:rPr dirty="0"/>
              <a:t> ⟩ </a:t>
            </a:r>
          </a:p>
          <a:p>
            <a:pPr marL="2388227" lvl="2" indent="-762627">
              <a:defRPr sz="6400"/>
            </a:pPr>
            <a:r>
              <a:rPr dirty="0"/>
              <a:t>Each value </a:t>
            </a:r>
            <a:r>
              <a:rPr i="1" dirty="0"/>
              <a:t>v</a:t>
            </a:r>
            <a:r>
              <a:rPr baseline="-5999" dirty="0"/>
              <a:t>i</a:t>
            </a:r>
            <a:r>
              <a:rPr dirty="0"/>
              <a:t>, 1 ≤ </a:t>
            </a:r>
            <a:r>
              <a:rPr i="1" dirty="0" err="1"/>
              <a:t>i</a:t>
            </a:r>
            <a:r>
              <a:rPr dirty="0"/>
              <a:t> ≤ </a:t>
            </a:r>
            <a:r>
              <a:rPr i="1" dirty="0"/>
              <a:t>n</a:t>
            </a:r>
            <a:r>
              <a:rPr dirty="0"/>
              <a:t>, is an element of </a:t>
            </a:r>
            <a:r>
              <a:rPr i="1" dirty="0" err="1"/>
              <a:t>dom</a:t>
            </a:r>
            <a:r>
              <a:rPr dirty="0"/>
              <a:t>(</a:t>
            </a:r>
            <a:r>
              <a:rPr i="1" dirty="0"/>
              <a:t>A</a:t>
            </a:r>
            <a:r>
              <a:rPr baseline="-5999" dirty="0"/>
              <a:t>i</a:t>
            </a:r>
            <a:r>
              <a:rPr dirty="0"/>
              <a:t>) or is a special NULL value</a:t>
            </a:r>
          </a:p>
          <a:p>
            <a:pPr marL="1686345" lvl="1" indent="-873545">
              <a:defRPr sz="6400"/>
            </a:pPr>
            <a:r>
              <a:rPr dirty="0"/>
              <a:t>Based on a Relation Schema</a:t>
            </a:r>
          </a:p>
        </p:txBody>
      </p:sp>
      <p:sp>
        <p:nvSpPr>
          <p:cNvPr id="2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258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F27A0DC-00C9-4786-ADA4-903F3AC244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775851"/>
              </p:ext>
            </p:extLst>
          </p:nvPr>
        </p:nvGraphicFramePr>
        <p:xfrm>
          <a:off x="12162186" y="8294215"/>
          <a:ext cx="11575158" cy="38402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822840" imgH="933480" progId="Paint.Picture">
                  <p:embed/>
                </p:oleObj>
              </mc:Choice>
              <mc:Fallback>
                <p:oleObj name="Bitmap Image" r:id="rId4" imgW="3822840" imgH="9334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162186" y="8294215"/>
                        <a:ext cx="11575158" cy="38402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63" name="Domains, Attributes, Tuples, and Relations (cont’d.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Domains, Attributes, Tuples, and Relations (cont’d.)</a:t>
            </a:r>
          </a:p>
        </p:txBody>
      </p:sp>
      <p:sp>
        <p:nvSpPr>
          <p:cNvPr id="264" name="Relation (or relation state) r(R)…"/>
          <p:cNvSpPr txBox="1">
            <a:spLocks noGrp="1"/>
          </p:cNvSpPr>
          <p:nvPr>
            <p:ph type="body" idx="1"/>
          </p:nvPr>
        </p:nvSpPr>
        <p:spPr>
          <a:xfrm>
            <a:off x="0" y="1803796"/>
            <a:ext cx="22860000" cy="10108408"/>
          </a:xfrm>
          <a:prstGeom prst="rect">
            <a:avLst/>
          </a:prstGeom>
        </p:spPr>
        <p:txBody>
          <a:bodyPr/>
          <a:lstStyle/>
          <a:p>
            <a:pPr marL="635000" indent="-635000">
              <a:defRPr sz="5400"/>
            </a:pPr>
            <a:r>
              <a:rPr sz="4000" dirty="0"/>
              <a:t>Relation (or relation state) </a:t>
            </a:r>
            <a:r>
              <a:rPr sz="4000" i="1" dirty="0"/>
              <a:t>r</a:t>
            </a:r>
            <a:r>
              <a:rPr sz="4000" dirty="0"/>
              <a:t>(</a:t>
            </a:r>
            <a:r>
              <a:rPr sz="4000" i="1" dirty="0"/>
              <a:t>R</a:t>
            </a:r>
            <a:r>
              <a:rPr sz="4000" dirty="0"/>
              <a:t>) </a:t>
            </a:r>
          </a:p>
          <a:p>
            <a:pPr marL="1549853" lvl="1" indent="-737053">
              <a:defRPr sz="5400"/>
            </a:pPr>
            <a:r>
              <a:rPr sz="4000" dirty="0"/>
              <a:t>Mathematical (i.e. Set Theory) relation of degree </a:t>
            </a:r>
            <a:r>
              <a:rPr sz="4000" i="1" dirty="0"/>
              <a:t>n</a:t>
            </a:r>
            <a:r>
              <a:rPr sz="4000" dirty="0"/>
              <a:t> on the domains </a:t>
            </a:r>
            <a:r>
              <a:rPr sz="4000" i="1" dirty="0" err="1"/>
              <a:t>dom</a:t>
            </a:r>
            <a:r>
              <a:rPr sz="4000" dirty="0"/>
              <a:t>(</a:t>
            </a:r>
            <a:r>
              <a:rPr sz="4000" i="1" dirty="0"/>
              <a:t>A</a:t>
            </a:r>
            <a:r>
              <a:rPr sz="4000" baseline="-5999" dirty="0"/>
              <a:t>1</a:t>
            </a:r>
            <a:r>
              <a:rPr sz="4000" dirty="0"/>
              <a:t>), </a:t>
            </a:r>
            <a:r>
              <a:rPr sz="4000" dirty="0" err="1"/>
              <a:t>dom</a:t>
            </a:r>
            <a:r>
              <a:rPr sz="4000" dirty="0"/>
              <a:t>(</a:t>
            </a:r>
            <a:r>
              <a:rPr sz="4000" i="1" dirty="0"/>
              <a:t>A</a:t>
            </a:r>
            <a:r>
              <a:rPr sz="4000" baseline="-5999" dirty="0"/>
              <a:t>2</a:t>
            </a:r>
            <a:r>
              <a:rPr sz="4000" dirty="0"/>
              <a:t>), … , </a:t>
            </a:r>
            <a:r>
              <a:rPr sz="4000" i="1" dirty="0" err="1"/>
              <a:t>dom</a:t>
            </a:r>
            <a:r>
              <a:rPr sz="4000" dirty="0"/>
              <a:t>(</a:t>
            </a:r>
            <a:r>
              <a:rPr sz="4000" i="1" dirty="0"/>
              <a:t>A</a:t>
            </a:r>
            <a:r>
              <a:rPr sz="4000" i="1" baseline="-5999" dirty="0"/>
              <a:t>n</a:t>
            </a:r>
            <a:r>
              <a:rPr sz="4000" dirty="0"/>
              <a:t>) </a:t>
            </a:r>
          </a:p>
          <a:p>
            <a:pPr marL="1549853" lvl="1" indent="-737053">
              <a:defRPr sz="5400"/>
            </a:pPr>
            <a:r>
              <a:rPr sz="4000" dirty="0"/>
              <a:t>Subset of the Cartesian product of the domains that define </a:t>
            </a:r>
            <a:r>
              <a:rPr sz="4000" i="1" dirty="0"/>
              <a:t>R</a:t>
            </a:r>
            <a:r>
              <a:rPr sz="4000" dirty="0"/>
              <a:t>:</a:t>
            </a:r>
          </a:p>
          <a:p>
            <a:pPr marL="2503624" lvl="2" indent="-878024"/>
            <a:r>
              <a:rPr sz="4000" i="1" dirty="0"/>
              <a:t>r</a:t>
            </a:r>
            <a:r>
              <a:rPr sz="4000" dirty="0"/>
              <a:t>(</a:t>
            </a:r>
            <a:r>
              <a:rPr sz="4000" i="1" dirty="0"/>
              <a:t>R</a:t>
            </a:r>
            <a:r>
              <a:rPr sz="4000" dirty="0"/>
              <a:t>) ⊆ (</a:t>
            </a:r>
            <a:r>
              <a:rPr sz="4000" i="1" dirty="0" err="1"/>
              <a:t>dom</a:t>
            </a:r>
            <a:r>
              <a:rPr sz="4000" dirty="0"/>
              <a:t>(</a:t>
            </a:r>
            <a:r>
              <a:rPr sz="4000" i="1" dirty="0"/>
              <a:t>A</a:t>
            </a:r>
            <a:r>
              <a:rPr sz="4000" baseline="-5999" dirty="0"/>
              <a:t>1</a:t>
            </a:r>
            <a:r>
              <a:rPr sz="4000" dirty="0"/>
              <a:t>) × </a:t>
            </a:r>
            <a:r>
              <a:rPr sz="4000" i="1" dirty="0" err="1"/>
              <a:t>dom</a:t>
            </a:r>
            <a:r>
              <a:rPr sz="4000" dirty="0"/>
              <a:t>(</a:t>
            </a:r>
            <a:r>
              <a:rPr sz="4000" i="1" dirty="0"/>
              <a:t>A</a:t>
            </a:r>
            <a:r>
              <a:rPr sz="4000" baseline="-5999" dirty="0"/>
              <a:t>2</a:t>
            </a:r>
            <a:r>
              <a:rPr sz="4000" dirty="0"/>
              <a:t>) × ... × </a:t>
            </a:r>
            <a:r>
              <a:rPr sz="4000" i="1" dirty="0" err="1"/>
              <a:t>dom</a:t>
            </a:r>
            <a:r>
              <a:rPr sz="4000" dirty="0"/>
              <a:t>(</a:t>
            </a:r>
            <a:r>
              <a:rPr sz="4000" i="1" dirty="0"/>
              <a:t>A</a:t>
            </a:r>
            <a:r>
              <a:rPr sz="4000" baseline="-5999" dirty="0"/>
              <a:t>n</a:t>
            </a:r>
            <a:r>
              <a:rPr sz="4000" dirty="0"/>
              <a:t>))</a:t>
            </a:r>
          </a:p>
        </p:txBody>
      </p:sp>
      <p:sp>
        <p:nvSpPr>
          <p:cNvPr id="2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349663" y="11599010"/>
            <a:ext cx="426645" cy="6263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266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3BEC305-E24B-4932-A682-4B351E43FD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0729369"/>
              </p:ext>
            </p:extLst>
          </p:nvPr>
        </p:nvGraphicFramePr>
        <p:xfrm>
          <a:off x="510747" y="5115673"/>
          <a:ext cx="14515070" cy="8847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57800" imgH="3390840" progId="Paint.Picture">
                  <p:embed/>
                </p:oleObj>
              </mc:Choice>
              <mc:Fallback>
                <p:oleObj name="Bitmap Image" r:id="rId4" imgW="5257800" imgH="33908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0747" y="5115673"/>
                        <a:ext cx="14515070" cy="8847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71" name="Domains, Attributes, Tuples, and Relations (cont’d.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Domains, Attributes, Tuples, and Relations (cont’d.)</a:t>
            </a:r>
          </a:p>
        </p:txBody>
      </p:sp>
      <p:sp>
        <p:nvSpPr>
          <p:cNvPr id="272" name="Cardina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dirty="0"/>
              <a:t>Cardinality</a:t>
            </a:r>
          </a:p>
          <a:p>
            <a:pPr lvl="1"/>
            <a:r>
              <a:rPr dirty="0"/>
              <a:t>Total number of possible unique values in a domain</a:t>
            </a:r>
          </a:p>
          <a:p>
            <a:pPr lvl="1"/>
            <a:r>
              <a:rPr dirty="0"/>
              <a:t>Total number of possible unique values (states) in a relation</a:t>
            </a:r>
          </a:p>
          <a:p>
            <a:pPr>
              <a:defRPr b="1"/>
            </a:pPr>
            <a:r>
              <a:rPr dirty="0"/>
              <a:t>Current relation state</a:t>
            </a:r>
          </a:p>
          <a:p>
            <a:pPr lvl="1"/>
            <a:r>
              <a:rPr dirty="0"/>
              <a:t>Relation state at a given time</a:t>
            </a:r>
          </a:p>
          <a:p>
            <a:pPr lvl="1"/>
            <a:r>
              <a:rPr dirty="0"/>
              <a:t>Reflects only the valid tuples that represent a particular state of the real world</a:t>
            </a:r>
          </a:p>
          <a:p>
            <a:r>
              <a:rPr dirty="0"/>
              <a:t>Attribute names</a:t>
            </a:r>
          </a:p>
          <a:p>
            <a:pPr lvl="1"/>
            <a:r>
              <a:rPr dirty="0"/>
              <a:t>Indicate different roles, or interpretations, for the domain</a:t>
            </a:r>
          </a:p>
        </p:txBody>
      </p:sp>
      <p:sp>
        <p:nvSpPr>
          <p:cNvPr id="2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81252" y="12787312"/>
            <a:ext cx="426645" cy="6263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274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87" name="Characteristics of Relations"/>
          <p:cNvSpPr txBox="1">
            <a:spLocks noGrp="1"/>
          </p:cNvSpPr>
          <p:nvPr>
            <p:ph type="title"/>
          </p:nvPr>
        </p:nvSpPr>
        <p:spPr>
          <a:xfrm>
            <a:off x="762000" y="-341253"/>
            <a:ext cx="21053272" cy="1798638"/>
          </a:xfrm>
          <a:prstGeom prst="rect">
            <a:avLst/>
          </a:prstGeom>
        </p:spPr>
        <p:txBody>
          <a:bodyPr/>
          <a:lstStyle/>
          <a:p>
            <a:r>
              <a:rPr dirty="0"/>
              <a:t>Characteristics of Relations</a:t>
            </a:r>
          </a:p>
        </p:txBody>
      </p:sp>
      <p:sp>
        <p:nvSpPr>
          <p:cNvPr id="288" name="Ordering of tuples in a relation… NOPE!…"/>
          <p:cNvSpPr txBox="1">
            <a:spLocks noGrp="1"/>
          </p:cNvSpPr>
          <p:nvPr>
            <p:ph type="body" idx="1"/>
          </p:nvPr>
        </p:nvSpPr>
        <p:spPr>
          <a:xfrm>
            <a:off x="30922" y="2348974"/>
            <a:ext cx="15653206" cy="10108408"/>
          </a:xfrm>
          <a:prstGeom prst="rect">
            <a:avLst/>
          </a:prstGeom>
        </p:spPr>
        <p:txBody>
          <a:bodyPr/>
          <a:lstStyle/>
          <a:p>
            <a:pPr>
              <a:defRPr sz="6000"/>
            </a:pPr>
            <a:r>
              <a:rPr dirty="0"/>
              <a:t>Ordering of tuples in a relation… NOPE!</a:t>
            </a:r>
          </a:p>
          <a:p>
            <a:pPr lvl="1">
              <a:defRPr sz="6000"/>
            </a:pPr>
            <a:r>
              <a:rPr b="1" i="1" dirty="0"/>
              <a:t>Indices</a:t>
            </a:r>
            <a:r>
              <a:rPr dirty="0"/>
              <a:t> have an order, relations do not</a:t>
            </a:r>
          </a:p>
          <a:p>
            <a:pPr lvl="1">
              <a:defRPr sz="6000"/>
            </a:pPr>
            <a:r>
              <a:rPr dirty="0"/>
              <a:t>Relation defined as a </a:t>
            </a:r>
            <a:r>
              <a:rPr b="1" i="1" dirty="0"/>
              <a:t>set</a:t>
            </a:r>
            <a:r>
              <a:rPr dirty="0"/>
              <a:t> of tuples</a:t>
            </a:r>
          </a:p>
          <a:p>
            <a:pPr lvl="1">
              <a:defRPr sz="6000"/>
            </a:pPr>
            <a:r>
              <a:rPr dirty="0"/>
              <a:t>Set elements (members) have no order among them</a:t>
            </a:r>
          </a:p>
          <a:p>
            <a:pPr>
              <a:defRPr sz="6000"/>
            </a:pPr>
            <a:r>
              <a:rPr dirty="0"/>
              <a:t>Ordering of values within a tuple  </a:t>
            </a:r>
            <a:endParaRPr lang="en-US" dirty="0"/>
          </a:p>
        </p:txBody>
      </p:sp>
      <p:sp>
        <p:nvSpPr>
          <p:cNvPr id="2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pic>
        <p:nvPicPr>
          <p:cNvPr id="290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8" name="image.png" descr="image.png">
            <a:extLst>
              <a:ext uri="{FF2B5EF4-FFF2-40B4-BE49-F238E27FC236}">
                <a16:creationId xmlns:a16="http://schemas.microsoft.com/office/drawing/2014/main" id="{064122CE-F75D-485C-A414-ECFF3FF04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95870" y="8902708"/>
            <a:ext cx="13179848" cy="3908814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1AF97C4-2F51-4486-ABA5-1E623C7EEE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733580"/>
              </p:ext>
            </p:extLst>
          </p:nvPr>
        </p:nvGraphicFramePr>
        <p:xfrm>
          <a:off x="13864281" y="1289990"/>
          <a:ext cx="12663927" cy="38402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3822840" imgH="933480" progId="Paint.Picture">
                  <p:embed/>
                </p:oleObj>
              </mc:Choice>
              <mc:Fallback>
                <p:oleObj name="Bitmap Image" r:id="rId5" imgW="3822840" imgH="933480" progId="Paint.Picture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5F27A0DC-00C9-4786-ADA4-903F3AC244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864281" y="1289990"/>
                        <a:ext cx="12663927" cy="38402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05" name="Characteristics of Relations (cont’d.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Characteristics of Relations (cont’d.)</a:t>
            </a:r>
          </a:p>
        </p:txBody>
      </p:sp>
      <p:sp>
        <p:nvSpPr>
          <p:cNvPr id="306" name="Alternative definition of a relation…"/>
          <p:cNvSpPr txBox="1">
            <a:spLocks noGrp="1"/>
          </p:cNvSpPr>
          <p:nvPr>
            <p:ph type="body" idx="1"/>
          </p:nvPr>
        </p:nvSpPr>
        <p:spPr>
          <a:xfrm>
            <a:off x="292444" y="1803796"/>
            <a:ext cx="22860000" cy="10108408"/>
          </a:xfrm>
          <a:prstGeom prst="rect">
            <a:avLst/>
          </a:prstGeom>
        </p:spPr>
        <p:txBody>
          <a:bodyPr/>
          <a:lstStyle/>
          <a:p>
            <a:r>
              <a:rPr sz="4400" dirty="0"/>
              <a:t>Alternative definition of a relation </a:t>
            </a:r>
          </a:p>
          <a:p>
            <a:pPr marL="1756228" lvl="1" indent="-943428">
              <a:defRPr sz="6400"/>
            </a:pPr>
            <a:r>
              <a:rPr sz="4400" dirty="0"/>
              <a:t>Tuple considered </a:t>
            </a:r>
            <a:r>
              <a:rPr sz="4400" dirty="0">
                <a:solidFill>
                  <a:srgbClr val="FF0000"/>
                </a:solidFill>
              </a:rPr>
              <a:t>as a set of </a:t>
            </a:r>
            <a:r>
              <a:rPr sz="4400" dirty="0"/>
              <a:t>(⟨attribute⟩, ⟨value⟩) </a:t>
            </a:r>
            <a:r>
              <a:rPr sz="4400" dirty="0">
                <a:solidFill>
                  <a:srgbClr val="FF0000"/>
                </a:solidFill>
              </a:rPr>
              <a:t>pairs</a:t>
            </a:r>
          </a:p>
          <a:p>
            <a:pPr marL="1756228" lvl="1" indent="-943428">
              <a:defRPr sz="6400"/>
            </a:pPr>
            <a:r>
              <a:rPr sz="4400" dirty="0"/>
              <a:t>Each pair gives the value of the mapping from an attribute </a:t>
            </a:r>
            <a:r>
              <a:rPr sz="4400" i="1" dirty="0"/>
              <a:t>A</a:t>
            </a:r>
            <a:r>
              <a:rPr sz="4400" baseline="-5999" dirty="0"/>
              <a:t>i</a:t>
            </a:r>
            <a:r>
              <a:rPr sz="4400" dirty="0"/>
              <a:t> to a value </a:t>
            </a:r>
            <a:r>
              <a:rPr sz="4400" i="1" dirty="0"/>
              <a:t>v</a:t>
            </a:r>
            <a:r>
              <a:rPr sz="4400" baseline="-5999" dirty="0"/>
              <a:t>i</a:t>
            </a:r>
            <a:r>
              <a:rPr sz="4400" dirty="0"/>
              <a:t> from </a:t>
            </a:r>
            <a:r>
              <a:rPr sz="4400" i="1" dirty="0" err="1"/>
              <a:t>dom</a:t>
            </a:r>
            <a:r>
              <a:rPr sz="4400" dirty="0"/>
              <a:t>(</a:t>
            </a:r>
            <a:r>
              <a:rPr sz="4400" i="1" dirty="0"/>
              <a:t>A</a:t>
            </a:r>
            <a:r>
              <a:rPr sz="4400" baseline="-5999" dirty="0"/>
              <a:t>i</a:t>
            </a:r>
            <a:r>
              <a:rPr sz="4400" dirty="0"/>
              <a:t>)</a:t>
            </a:r>
          </a:p>
          <a:p>
            <a:pPr marL="1756228" lvl="1" indent="-943428">
              <a:defRPr sz="6400"/>
            </a:pPr>
            <a:r>
              <a:rPr sz="4400" dirty="0"/>
              <a:t>Order is explicitly not important</a:t>
            </a:r>
            <a:endParaRPr lang="en-US" sz="4400" dirty="0"/>
          </a:p>
          <a:p>
            <a:pPr marL="1756228" lvl="1" indent="-943428">
              <a:defRPr sz="6400"/>
            </a:pPr>
            <a:endParaRPr lang="en-US" sz="4400" dirty="0"/>
          </a:p>
          <a:p>
            <a:pPr marL="812800" lvl="1" indent="0">
              <a:buNone/>
              <a:defRPr sz="6400"/>
            </a:pPr>
            <a:endParaRPr lang="en-US" sz="4400" dirty="0"/>
          </a:p>
          <a:p>
            <a:pPr marL="812800" lvl="1" indent="0">
              <a:buNone/>
              <a:defRPr sz="6400"/>
            </a:pPr>
            <a:endParaRPr lang="en-US" sz="4400" dirty="0"/>
          </a:p>
          <a:p>
            <a:pPr marL="812800" lvl="1" indent="0">
              <a:buNone/>
              <a:defRPr sz="6400"/>
            </a:pPr>
            <a:endParaRPr sz="4400" dirty="0"/>
          </a:p>
          <a:p>
            <a:r>
              <a:rPr sz="4400" dirty="0"/>
              <a:t>However, we use the first definition of relation by convention</a:t>
            </a:r>
          </a:p>
          <a:p>
            <a:pPr marL="1756228" lvl="1" indent="-943428">
              <a:defRPr sz="6400"/>
            </a:pPr>
            <a:r>
              <a:rPr sz="4400" dirty="0"/>
              <a:t>Attributes and the values within tuples are ordered</a:t>
            </a:r>
          </a:p>
          <a:p>
            <a:pPr marL="1756228" lvl="1" indent="-943428">
              <a:defRPr sz="6400"/>
            </a:pPr>
            <a:r>
              <a:rPr sz="4400" dirty="0"/>
              <a:t>Simpler notation</a:t>
            </a:r>
          </a:p>
        </p:txBody>
      </p:sp>
      <p:sp>
        <p:nvSpPr>
          <p:cNvPr id="3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pic>
        <p:nvPicPr>
          <p:cNvPr id="308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3EFAA51E-6BCB-4FD0-A17B-B2E5D83429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2010633"/>
              </p:ext>
            </p:extLst>
          </p:nvPr>
        </p:nvGraphicFramePr>
        <p:xfrm>
          <a:off x="5348952" y="5814324"/>
          <a:ext cx="16466320" cy="27152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296280" imgH="1600200" progId="Paint.Picture">
                  <p:embed/>
                </p:oleObj>
              </mc:Choice>
              <mc:Fallback>
                <p:oleObj name="Bitmap Image" r:id="rId4" imgW="9296280" imgH="16002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48952" y="5814324"/>
                        <a:ext cx="16466320" cy="27152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F5446DA-5296-4C4A-9311-7532C2C9EF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8530181"/>
              </p:ext>
            </p:extLst>
          </p:nvPr>
        </p:nvGraphicFramePr>
        <p:xfrm>
          <a:off x="3688956" y="5302683"/>
          <a:ext cx="17030388" cy="57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8312040" imgH="279360" progId="Paint.Picture">
                  <p:embed/>
                </p:oleObj>
              </mc:Choice>
              <mc:Fallback>
                <p:oleObj name="Bitmap Image" r:id="rId6" imgW="8312040" imgH="2793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88956" y="5302683"/>
                        <a:ext cx="17030388" cy="572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20" name="Characteristics of Rel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Characteristics of Relations</a:t>
            </a:r>
          </a:p>
        </p:txBody>
      </p:sp>
      <p:sp>
        <p:nvSpPr>
          <p:cNvPr id="321" name="Values and NULLs in tupl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45079" indent="-645079"/>
            <a:r>
              <a:t>Values and NULLs in tuples</a:t>
            </a:r>
          </a:p>
          <a:p>
            <a:pPr marL="645079" indent="-645079"/>
            <a:r>
              <a:t>Each value in a tuple is atomic. This is called…</a:t>
            </a:r>
          </a:p>
          <a:p>
            <a:pPr marL="645079" indent="-645079"/>
            <a:r>
              <a:t>Flat relational model</a:t>
            </a:r>
          </a:p>
          <a:p>
            <a:pPr marL="1467958" lvl="1" indent="-655158">
              <a:defRPr sz="6400"/>
            </a:pPr>
            <a:r>
              <a:rPr b="1" i="1"/>
              <a:t>First normal form</a:t>
            </a:r>
            <a:r>
              <a:t> assumption</a:t>
            </a:r>
          </a:p>
          <a:p>
            <a:pPr marL="1467958" lvl="1" indent="-655158">
              <a:defRPr sz="6400"/>
            </a:pPr>
            <a:r>
              <a:t>Composite and multivalued attributes not allowed </a:t>
            </a:r>
          </a:p>
          <a:p>
            <a:pPr marL="1467958" lvl="1" indent="-655158">
              <a:defRPr sz="6400"/>
            </a:pPr>
            <a:r>
              <a:t>Multivalued attributes must be represented by separate relations</a:t>
            </a:r>
          </a:p>
          <a:p>
            <a:pPr marL="1467958" lvl="1" indent="-655158">
              <a:defRPr sz="6400"/>
            </a:pPr>
            <a:r>
              <a:t>Composite attributes are represented only by simple component attributes in basic relational model</a:t>
            </a:r>
          </a:p>
        </p:txBody>
      </p:sp>
      <p:sp>
        <p:nvSpPr>
          <p:cNvPr id="3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pic>
        <p:nvPicPr>
          <p:cNvPr id="323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28" name="Characteristics of Rel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Characteristics of Relations</a:t>
            </a:r>
          </a:p>
        </p:txBody>
      </p:sp>
      <p:sp>
        <p:nvSpPr>
          <p:cNvPr id="329" name="NULL values…"/>
          <p:cNvSpPr txBox="1">
            <a:spLocks noGrp="1"/>
          </p:cNvSpPr>
          <p:nvPr>
            <p:ph type="body" idx="1"/>
          </p:nvPr>
        </p:nvSpPr>
        <p:spPr>
          <a:xfrm>
            <a:off x="154507" y="2348974"/>
            <a:ext cx="15375924" cy="10108408"/>
          </a:xfrm>
          <a:prstGeom prst="rect">
            <a:avLst/>
          </a:prstGeom>
        </p:spPr>
        <p:txBody>
          <a:bodyPr/>
          <a:lstStyle/>
          <a:p>
            <a:pPr marL="564444" indent="-564444"/>
            <a:r>
              <a:rPr dirty="0"/>
              <a:t>NULL values</a:t>
            </a:r>
          </a:p>
          <a:p>
            <a:pPr marL="1467958" lvl="1" indent="-655158">
              <a:defRPr sz="6400"/>
            </a:pPr>
            <a:r>
              <a:rPr dirty="0"/>
              <a:t>Meanings for NULL values</a:t>
            </a:r>
          </a:p>
          <a:p>
            <a:pPr marL="2197570" lvl="2" indent="-571970">
              <a:defRPr sz="6400"/>
            </a:pPr>
            <a:r>
              <a:rPr dirty="0"/>
              <a:t>Value unknown</a:t>
            </a:r>
          </a:p>
          <a:p>
            <a:pPr marL="2197570" lvl="2" indent="-571970">
              <a:defRPr sz="6400"/>
            </a:pPr>
            <a:r>
              <a:rPr dirty="0"/>
              <a:t>Value exists but is not available</a:t>
            </a:r>
          </a:p>
          <a:p>
            <a:pPr marL="2197570" lvl="2" indent="-571970">
              <a:defRPr sz="6400"/>
            </a:pPr>
            <a:r>
              <a:rPr dirty="0"/>
              <a:t>Attribute does not apply to this tuple (also known as value undefined)</a:t>
            </a:r>
          </a:p>
        </p:txBody>
      </p:sp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pic>
        <p:nvPicPr>
          <p:cNvPr id="331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3BDC5DF-C966-4185-890D-E9475F5116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4814144"/>
              </p:ext>
            </p:extLst>
          </p:nvPr>
        </p:nvGraphicFramePr>
        <p:xfrm>
          <a:off x="13108439" y="1368038"/>
          <a:ext cx="10628905" cy="55695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794120" imgH="2266920" progId="Paint.Picture">
                  <p:embed/>
                </p:oleObj>
              </mc:Choice>
              <mc:Fallback>
                <p:oleObj name="Bitmap Image" r:id="rId4" imgW="4794120" imgH="22669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108439" y="1368038"/>
                        <a:ext cx="10628905" cy="55695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66" name="Relational Model No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Relational Model Notation</a:t>
            </a:r>
          </a:p>
        </p:txBody>
      </p:sp>
      <p:sp>
        <p:nvSpPr>
          <p:cNvPr id="367" name="n-tuple t in a relation r(R)…"/>
          <p:cNvSpPr txBox="1">
            <a:spLocks noGrp="1"/>
          </p:cNvSpPr>
          <p:nvPr>
            <p:ph type="body" idx="1"/>
          </p:nvPr>
        </p:nvSpPr>
        <p:spPr>
          <a:xfrm>
            <a:off x="292443" y="1473070"/>
            <a:ext cx="22860000" cy="10108408"/>
          </a:xfrm>
          <a:prstGeom prst="rect">
            <a:avLst/>
          </a:prstGeom>
        </p:spPr>
        <p:txBody>
          <a:bodyPr/>
          <a:lstStyle/>
          <a:p>
            <a:r>
              <a:rPr i="1" dirty="0"/>
              <a:t>n</a:t>
            </a:r>
            <a:r>
              <a:rPr dirty="0"/>
              <a:t>-tuple </a:t>
            </a:r>
            <a:r>
              <a:rPr i="1" dirty="0"/>
              <a:t>t</a:t>
            </a:r>
            <a:r>
              <a:rPr dirty="0"/>
              <a:t> in a relation </a:t>
            </a:r>
            <a:r>
              <a:rPr i="1" dirty="0"/>
              <a:t>r</a:t>
            </a:r>
            <a:r>
              <a:rPr dirty="0"/>
              <a:t>(</a:t>
            </a:r>
            <a:r>
              <a:rPr i="1" dirty="0"/>
              <a:t>R</a:t>
            </a:r>
            <a:r>
              <a:rPr dirty="0"/>
              <a:t>) </a:t>
            </a:r>
          </a:p>
          <a:p>
            <a:pPr marL="1756228" lvl="1" indent="-943428">
              <a:defRPr sz="6400"/>
            </a:pPr>
            <a:r>
              <a:rPr dirty="0"/>
              <a:t>Denoted by </a:t>
            </a:r>
            <a:r>
              <a:rPr i="1" dirty="0"/>
              <a:t>t</a:t>
            </a:r>
            <a:r>
              <a:rPr dirty="0"/>
              <a:t> = ⟨</a:t>
            </a:r>
            <a:r>
              <a:rPr i="1" dirty="0"/>
              <a:t>v</a:t>
            </a:r>
            <a:r>
              <a:rPr baseline="-5999" dirty="0"/>
              <a:t>1</a:t>
            </a:r>
            <a:r>
              <a:rPr dirty="0"/>
              <a:t>, </a:t>
            </a:r>
            <a:r>
              <a:rPr i="1" dirty="0"/>
              <a:t>v</a:t>
            </a:r>
            <a:r>
              <a:rPr baseline="-5999" dirty="0"/>
              <a:t>2</a:t>
            </a:r>
            <a:r>
              <a:rPr dirty="0"/>
              <a:t>, … , </a:t>
            </a:r>
            <a:r>
              <a:rPr i="1" dirty="0" err="1"/>
              <a:t>v</a:t>
            </a:r>
            <a:r>
              <a:rPr baseline="-5999" dirty="0" err="1"/>
              <a:t>n</a:t>
            </a:r>
            <a:r>
              <a:rPr dirty="0"/>
              <a:t>⟩</a:t>
            </a:r>
          </a:p>
          <a:p>
            <a:pPr marL="1756228" lvl="1" indent="-943428">
              <a:defRPr sz="6400"/>
            </a:pPr>
            <a:r>
              <a:rPr i="1" dirty="0"/>
              <a:t>v</a:t>
            </a:r>
            <a:r>
              <a:rPr sz="5500" i="1" baseline="-5999" dirty="0"/>
              <a:t>i</a:t>
            </a:r>
            <a:r>
              <a:rPr dirty="0"/>
              <a:t> is the value corresponding to attribute </a:t>
            </a:r>
            <a:r>
              <a:rPr i="1" dirty="0"/>
              <a:t>A</a:t>
            </a:r>
            <a:r>
              <a:rPr baseline="-5999" dirty="0"/>
              <a:t>i</a:t>
            </a:r>
          </a:p>
          <a:p>
            <a:r>
              <a:rPr dirty="0"/>
              <a:t>Component values of tuples:</a:t>
            </a:r>
          </a:p>
          <a:p>
            <a:pPr marL="1756228" lvl="1" indent="-943428">
              <a:defRPr sz="6400"/>
            </a:pPr>
            <a:r>
              <a:rPr i="1" dirty="0"/>
              <a:t>t</a:t>
            </a:r>
            <a:r>
              <a:rPr dirty="0"/>
              <a:t>[</a:t>
            </a:r>
            <a:r>
              <a:rPr i="1" dirty="0"/>
              <a:t>A</a:t>
            </a:r>
            <a:r>
              <a:rPr baseline="-5999" dirty="0"/>
              <a:t>i</a:t>
            </a:r>
            <a:r>
              <a:rPr dirty="0"/>
              <a:t>] and </a:t>
            </a:r>
            <a:r>
              <a:rPr i="1" dirty="0" err="1"/>
              <a:t>t</a:t>
            </a:r>
            <a:r>
              <a:rPr dirty="0" err="1"/>
              <a:t>.</a:t>
            </a:r>
            <a:r>
              <a:rPr i="1" dirty="0" err="1"/>
              <a:t>A</a:t>
            </a:r>
            <a:r>
              <a:rPr baseline="-5999" dirty="0" err="1"/>
              <a:t>i</a:t>
            </a:r>
            <a:r>
              <a:rPr dirty="0"/>
              <a:t> refer to the value </a:t>
            </a:r>
            <a:r>
              <a:rPr i="1" dirty="0"/>
              <a:t>v</a:t>
            </a:r>
            <a:r>
              <a:rPr i="1" baseline="-5999" dirty="0"/>
              <a:t>i</a:t>
            </a:r>
            <a:r>
              <a:rPr dirty="0"/>
              <a:t> in n-tuple </a:t>
            </a:r>
            <a:r>
              <a:rPr i="1" dirty="0"/>
              <a:t>t</a:t>
            </a:r>
            <a:r>
              <a:rPr dirty="0"/>
              <a:t> for attribute </a:t>
            </a:r>
            <a:r>
              <a:rPr i="1" dirty="0"/>
              <a:t>A</a:t>
            </a:r>
            <a:r>
              <a:rPr baseline="-5999" dirty="0"/>
              <a:t>i</a:t>
            </a:r>
          </a:p>
          <a:p>
            <a:pPr marL="1756228" lvl="1" indent="-943428">
              <a:defRPr sz="6400"/>
            </a:pPr>
            <a:r>
              <a:rPr i="1" dirty="0"/>
              <a:t>t</a:t>
            </a:r>
            <a:r>
              <a:rPr dirty="0"/>
              <a:t>[</a:t>
            </a:r>
            <a:r>
              <a:rPr i="1" dirty="0"/>
              <a:t>A</a:t>
            </a:r>
            <a:r>
              <a:rPr baseline="-5999" dirty="0"/>
              <a:t>u</a:t>
            </a:r>
            <a:r>
              <a:rPr dirty="0"/>
              <a:t>, </a:t>
            </a:r>
            <a:r>
              <a:rPr i="1" dirty="0"/>
              <a:t>A</a:t>
            </a:r>
            <a:r>
              <a:rPr baseline="-5999" dirty="0"/>
              <a:t>w</a:t>
            </a:r>
            <a:r>
              <a:rPr dirty="0"/>
              <a:t>, … , </a:t>
            </a:r>
            <a:r>
              <a:rPr i="1" dirty="0"/>
              <a:t>A</a:t>
            </a:r>
            <a:r>
              <a:rPr baseline="-5999" dirty="0"/>
              <a:t>z</a:t>
            </a:r>
            <a:r>
              <a:rPr dirty="0"/>
              <a:t>] and </a:t>
            </a:r>
            <a:r>
              <a:rPr i="1" dirty="0"/>
              <a:t>t</a:t>
            </a:r>
            <a:r>
              <a:rPr dirty="0"/>
              <a:t>.(</a:t>
            </a:r>
            <a:r>
              <a:rPr i="1" dirty="0"/>
              <a:t>A</a:t>
            </a:r>
            <a:r>
              <a:rPr baseline="-5999" dirty="0"/>
              <a:t>u</a:t>
            </a:r>
            <a:r>
              <a:rPr dirty="0"/>
              <a:t>, </a:t>
            </a:r>
            <a:r>
              <a:rPr i="1" dirty="0"/>
              <a:t>A</a:t>
            </a:r>
            <a:r>
              <a:rPr baseline="-5999" dirty="0"/>
              <a:t>w</a:t>
            </a:r>
            <a:r>
              <a:rPr dirty="0"/>
              <a:t>, … , </a:t>
            </a:r>
            <a:r>
              <a:rPr i="1" dirty="0"/>
              <a:t>A</a:t>
            </a:r>
            <a:r>
              <a:rPr baseline="-5999" dirty="0"/>
              <a:t>z</a:t>
            </a:r>
            <a:r>
              <a:rPr dirty="0"/>
              <a:t>) refer to the sub-tuple of values ⟨</a:t>
            </a:r>
            <a:r>
              <a:rPr i="1" dirty="0" err="1"/>
              <a:t>v</a:t>
            </a:r>
            <a:r>
              <a:rPr baseline="-5999" dirty="0" err="1"/>
              <a:t>u</a:t>
            </a:r>
            <a:r>
              <a:rPr dirty="0" err="1"/>
              <a:t>,</a:t>
            </a:r>
            <a:r>
              <a:rPr i="1" dirty="0" err="1"/>
              <a:t>v</a:t>
            </a:r>
            <a:r>
              <a:rPr baseline="-5999" dirty="0" err="1"/>
              <a:t>w</a:t>
            </a:r>
            <a:r>
              <a:rPr dirty="0"/>
              <a:t>, … , </a:t>
            </a:r>
            <a:r>
              <a:rPr i="1" dirty="0" err="1"/>
              <a:t>v</a:t>
            </a:r>
            <a:r>
              <a:rPr baseline="-5999" dirty="0" err="1"/>
              <a:t>z</a:t>
            </a:r>
            <a:r>
              <a:rPr dirty="0"/>
              <a:t>⟩ from </a:t>
            </a:r>
            <a:r>
              <a:rPr i="1" dirty="0"/>
              <a:t>t</a:t>
            </a:r>
            <a:r>
              <a:rPr dirty="0"/>
              <a:t> corresponding to the attributes specified in the list</a:t>
            </a:r>
          </a:p>
        </p:txBody>
      </p:sp>
      <p:sp>
        <p:nvSpPr>
          <p:cNvPr id="3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pic>
        <p:nvPicPr>
          <p:cNvPr id="369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A021B53-0815-41A8-A615-43598B3317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7439022"/>
              </p:ext>
            </p:extLst>
          </p:nvPr>
        </p:nvGraphicFramePr>
        <p:xfrm>
          <a:off x="11900404" y="9549354"/>
          <a:ext cx="11575158" cy="38402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3822840" imgH="933480" progId="Paint.Picture">
                  <p:embed/>
                </p:oleObj>
              </mc:Choice>
              <mc:Fallback>
                <p:oleObj name="Bitmap Image" r:id="rId3" imgW="3822840" imgH="933480" progId="Paint.Picture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5F27A0DC-00C9-4786-ADA4-903F3AC244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00404" y="9549354"/>
                        <a:ext cx="11575158" cy="38402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5.2 – Relational Model Constraints and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5.2 – Relational Model Constraints and </a:t>
            </a:r>
          </a:p>
          <a:p>
            <a:r>
              <a:t>Relational Database Schemas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74" name="Relational Model Constrai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Relational Model Constraints</a:t>
            </a:r>
          </a:p>
        </p:txBody>
      </p:sp>
      <p:sp>
        <p:nvSpPr>
          <p:cNvPr id="375" name="What are “constraints”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are “constraints”?</a:t>
            </a:r>
          </a:p>
          <a:p>
            <a:pPr marL="1756228" lvl="1" indent="-943428">
              <a:defRPr sz="6400"/>
            </a:pPr>
            <a:r>
              <a:t>Restrictions on the </a:t>
            </a:r>
            <a:r>
              <a:rPr b="1" i="1"/>
              <a:t>actual values</a:t>
            </a:r>
            <a:r>
              <a:t> in a database state</a:t>
            </a:r>
          </a:p>
          <a:p>
            <a:pPr marL="1756228" lvl="1" indent="-943428">
              <a:defRPr sz="6400"/>
            </a:pPr>
            <a:r>
              <a:t>Constraints are derived from the rules in the mini-world that the database represents</a:t>
            </a:r>
          </a:p>
          <a:p>
            <a:pPr marL="1756228" lvl="1" indent="-943428">
              <a:defRPr sz="6400"/>
            </a:pPr>
            <a:r>
              <a:t>Also called </a:t>
            </a:r>
            <a:r>
              <a:rPr b="1" i="1"/>
              <a:t>integrity constraints</a:t>
            </a:r>
            <a:r>
              <a:t> – which help to insure data integrity of a database</a:t>
            </a:r>
          </a:p>
        </p:txBody>
      </p:sp>
      <p:sp>
        <p:nvSpPr>
          <p:cNvPr id="3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pic>
        <p:nvPicPr>
          <p:cNvPr id="377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4" name="Chapter 3 Out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Chapter 3 Outline</a:t>
            </a:r>
          </a:p>
        </p:txBody>
      </p:sp>
      <p:sp>
        <p:nvSpPr>
          <p:cNvPr id="185" name="5.1 – The Relational Data Model and  Relational Database Constrain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5.1 – The Relational Data Model and </a:t>
            </a:r>
            <a:br/>
            <a:r>
              <a:t>Relational Database Constraints</a:t>
            </a:r>
          </a:p>
          <a:p>
            <a:r>
              <a:t>5.2 – Relational Model Constraints and </a:t>
            </a:r>
            <a:br/>
            <a:r>
              <a:t>Relational Database Schemas</a:t>
            </a:r>
          </a:p>
          <a:p>
            <a:r>
              <a:t>5.3 – Update Operations, Transactions, and Dealing with Constraint Violations</a:t>
            </a:r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81252" y="12787312"/>
            <a:ext cx="426645" cy="6263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187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86" name="Types of Constrai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Types of Constraints</a:t>
            </a:r>
          </a:p>
        </p:txBody>
      </p:sp>
      <p:sp>
        <p:nvSpPr>
          <p:cNvPr id="387" name="Key constrain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constraints</a:t>
            </a:r>
          </a:p>
          <a:p>
            <a:r>
              <a:t>Domain constraint</a:t>
            </a:r>
          </a:p>
          <a:p>
            <a:pPr lvl="1"/>
            <a:r>
              <a:t>NULL value constraint</a:t>
            </a:r>
          </a:p>
          <a:p>
            <a:r>
              <a:t>Entity integrity constraint</a:t>
            </a:r>
          </a:p>
          <a:p>
            <a:r>
              <a:t>Referential integrity constraint</a:t>
            </a:r>
          </a:p>
        </p:txBody>
      </p:sp>
      <p:sp>
        <p:nvSpPr>
          <p:cNvPr id="3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20</a:t>
            </a:fld>
            <a:endParaRPr/>
          </a:p>
        </p:txBody>
      </p:sp>
      <p:pic>
        <p:nvPicPr>
          <p:cNvPr id="389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92" name="Key Constrai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Constraints</a:t>
            </a:r>
          </a:p>
        </p:txBody>
      </p:sp>
      <p:sp>
        <p:nvSpPr>
          <p:cNvPr id="393" name="No two tuples can have the same combination of values for all their attributes.…"/>
          <p:cNvSpPr txBox="1">
            <a:spLocks noGrp="1"/>
          </p:cNvSpPr>
          <p:nvPr>
            <p:ph type="body" idx="1"/>
          </p:nvPr>
        </p:nvSpPr>
        <p:spPr>
          <a:xfrm>
            <a:off x="440724" y="1727185"/>
            <a:ext cx="13497697" cy="10108408"/>
          </a:xfrm>
          <a:prstGeom prst="rect">
            <a:avLst/>
          </a:prstGeom>
        </p:spPr>
        <p:txBody>
          <a:bodyPr/>
          <a:lstStyle/>
          <a:p>
            <a:r>
              <a:rPr sz="4800" dirty="0"/>
              <a:t>No two tuples can have the same combination of values for all their attributes.</a:t>
            </a:r>
          </a:p>
          <a:p>
            <a:pPr>
              <a:defRPr b="1"/>
            </a:pPr>
            <a:r>
              <a:rPr sz="4800" dirty="0" err="1"/>
              <a:t>Superkey</a:t>
            </a:r>
            <a:endParaRPr sz="4800" dirty="0"/>
          </a:p>
          <a:p>
            <a:pPr lvl="1"/>
            <a:r>
              <a:rPr sz="4800" dirty="0"/>
              <a:t>Any combination of attributes that uniquely identify a record (tuple)</a:t>
            </a:r>
            <a:r>
              <a:rPr lang="en-US" sz="4800" dirty="0"/>
              <a:t>.</a:t>
            </a:r>
          </a:p>
          <a:p>
            <a:pPr lvl="1"/>
            <a:r>
              <a:rPr lang="en-US" sz="4800" dirty="0"/>
              <a:t>A </a:t>
            </a:r>
            <a:r>
              <a:rPr lang="en-US" sz="4800" dirty="0" err="1"/>
              <a:t>superkey</a:t>
            </a:r>
            <a:r>
              <a:rPr lang="en-US" sz="4800" dirty="0"/>
              <a:t> may (or may not) contain unnecessary attributes.</a:t>
            </a:r>
          </a:p>
          <a:p>
            <a:pPr lvl="1"/>
            <a:r>
              <a:rPr sz="4800" dirty="0"/>
              <a:t>Every tuple has at least one </a:t>
            </a:r>
            <a:r>
              <a:rPr sz="4800" dirty="0" err="1"/>
              <a:t>superkey</a:t>
            </a:r>
            <a:r>
              <a:rPr sz="4800" dirty="0"/>
              <a:t>, i.e. the set of ALL attributes</a:t>
            </a:r>
          </a:p>
          <a:p>
            <a:pPr>
              <a:defRPr b="1"/>
            </a:pPr>
            <a:r>
              <a:rPr sz="4800" dirty="0"/>
              <a:t>Key</a:t>
            </a:r>
          </a:p>
          <a:p>
            <a:pPr lvl="1"/>
            <a:r>
              <a:rPr sz="4800" dirty="0"/>
              <a:t>A </a:t>
            </a:r>
            <a:r>
              <a:rPr sz="4800" b="1" i="1" dirty="0"/>
              <a:t>minimal </a:t>
            </a:r>
            <a:r>
              <a:rPr sz="4800" b="1" i="1" dirty="0" err="1"/>
              <a:t>superkey</a:t>
            </a:r>
            <a:r>
              <a:rPr sz="4800" dirty="0"/>
              <a:t> of </a:t>
            </a:r>
            <a:r>
              <a:rPr sz="4800" i="1" dirty="0"/>
              <a:t>R</a:t>
            </a:r>
          </a:p>
          <a:p>
            <a:pPr lvl="1"/>
            <a:r>
              <a:rPr sz="4800" dirty="0"/>
              <a:t>Removing any attribute </a:t>
            </a:r>
            <a:r>
              <a:rPr sz="4800" i="1" dirty="0"/>
              <a:t>A</a:t>
            </a:r>
            <a:r>
              <a:rPr sz="4800" dirty="0"/>
              <a:t> from key </a:t>
            </a:r>
            <a:r>
              <a:rPr sz="4800" i="1" dirty="0"/>
              <a:t>K</a:t>
            </a:r>
            <a:r>
              <a:rPr sz="4800" dirty="0"/>
              <a:t> leaves a set of attributes </a:t>
            </a:r>
            <a:r>
              <a:rPr sz="4800" i="1" dirty="0"/>
              <a:t>K</a:t>
            </a:r>
            <a:r>
              <a:rPr sz="4800" dirty="0"/>
              <a:t>ʹ that is not a </a:t>
            </a:r>
            <a:r>
              <a:rPr sz="4800" dirty="0" err="1"/>
              <a:t>superkey</a:t>
            </a:r>
            <a:r>
              <a:rPr sz="4800" dirty="0"/>
              <a:t> of </a:t>
            </a:r>
            <a:r>
              <a:rPr sz="4800" i="1" dirty="0"/>
              <a:t>R</a:t>
            </a:r>
            <a:r>
              <a:rPr sz="4800" dirty="0"/>
              <a:t> any more</a:t>
            </a:r>
          </a:p>
        </p:txBody>
      </p:sp>
      <p:sp>
        <p:nvSpPr>
          <p:cNvPr id="3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21</a:t>
            </a:fld>
            <a:endParaRPr/>
          </a:p>
        </p:txBody>
      </p:sp>
      <p:pic>
        <p:nvPicPr>
          <p:cNvPr id="395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922F45D-F9F5-40E6-A0EF-0B7D47F51B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7710688"/>
              </p:ext>
            </p:extLst>
          </p:nvPr>
        </p:nvGraphicFramePr>
        <p:xfrm>
          <a:off x="13938420" y="1727184"/>
          <a:ext cx="10445580" cy="1149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2698920" imgH="2921040" progId="Paint.Picture">
                  <p:embed/>
                </p:oleObj>
              </mc:Choice>
              <mc:Fallback>
                <p:oleObj name="Bitmap Image" r:id="rId3" imgW="2698920" imgH="29210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938420" y="1727184"/>
                        <a:ext cx="10445580" cy="1149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99" name="Candidate key…"/>
          <p:cNvSpPr txBox="1">
            <a:spLocks noGrp="1"/>
          </p:cNvSpPr>
          <p:nvPr>
            <p:ph type="body" idx="1"/>
          </p:nvPr>
        </p:nvSpPr>
        <p:spPr>
          <a:xfrm>
            <a:off x="126374" y="1863804"/>
            <a:ext cx="12381523" cy="10108408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dirty="0"/>
              <a:t>Candidate key</a:t>
            </a:r>
          </a:p>
          <a:p>
            <a:pPr lvl="1"/>
            <a:r>
              <a:rPr dirty="0"/>
              <a:t>Relation schema may have more than one key</a:t>
            </a:r>
            <a:endParaRPr lang="en-US" dirty="0"/>
          </a:p>
          <a:p>
            <a:pPr lvl="1"/>
            <a:r>
              <a:rPr lang="en-US" dirty="0"/>
              <a:t>Each must be a minimal </a:t>
            </a:r>
            <a:r>
              <a:rPr lang="en-US" dirty="0" err="1"/>
              <a:t>superkey</a:t>
            </a:r>
            <a:endParaRPr dirty="0"/>
          </a:p>
          <a:p>
            <a:r>
              <a:rPr b="1" dirty="0"/>
              <a:t>Primary key</a:t>
            </a:r>
            <a:r>
              <a:rPr dirty="0"/>
              <a:t> of the relation</a:t>
            </a:r>
          </a:p>
          <a:p>
            <a:pPr lvl="1"/>
            <a:r>
              <a:rPr dirty="0"/>
              <a:t>Designated among candidate keys</a:t>
            </a:r>
          </a:p>
          <a:p>
            <a:pPr lvl="1"/>
            <a:r>
              <a:rPr dirty="0"/>
              <a:t>Underline attribute </a:t>
            </a:r>
          </a:p>
          <a:p>
            <a:r>
              <a:rPr dirty="0"/>
              <a:t>Other candidate keys are designated as unique keys (even though keys are unique by definition)</a:t>
            </a:r>
          </a:p>
        </p:txBody>
      </p:sp>
      <p:sp>
        <p:nvSpPr>
          <p:cNvPr id="4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22</a:t>
            </a:fld>
            <a:endParaRPr/>
          </a:p>
        </p:txBody>
      </p:sp>
      <p:pic>
        <p:nvPicPr>
          <p:cNvPr id="401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44555A5E-BC83-448D-9B7C-A0FE370A63CC}"/>
              </a:ext>
            </a:extLst>
          </p:cNvPr>
          <p:cNvSpPr txBox="1">
            <a:spLocks noChangeArrowheads="1"/>
          </p:cNvSpPr>
          <p:nvPr/>
        </p:nvSpPr>
        <p:spPr>
          <a:xfrm>
            <a:off x="395363" y="-302152"/>
            <a:ext cx="21053272" cy="1798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i="0" u="none" strike="noStrike" cap="none" spc="0" baseline="0">
                <a:solidFill>
                  <a:srgbClr val="008F00"/>
                </a:solidFill>
                <a:uFillTx/>
                <a:latin typeface="+mj-lt"/>
                <a:ea typeface="+mj-ea"/>
                <a:cs typeface="+mj-cs"/>
                <a:sym typeface="Verdana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1" i="0" u="none" strike="noStrike" cap="none" spc="0" baseline="0">
                <a:solidFill>
                  <a:srgbClr val="008F00"/>
                </a:solidFill>
                <a:uFillTx/>
                <a:latin typeface="+mj-lt"/>
                <a:ea typeface="+mj-ea"/>
                <a:cs typeface="+mj-cs"/>
                <a:sym typeface="Verdana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1" i="0" u="none" strike="noStrike" cap="none" spc="0" baseline="0">
                <a:solidFill>
                  <a:srgbClr val="008F00"/>
                </a:solidFill>
                <a:uFillTx/>
                <a:latin typeface="+mj-lt"/>
                <a:ea typeface="+mj-ea"/>
                <a:cs typeface="+mj-cs"/>
                <a:sym typeface="Verdana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1" i="0" u="none" strike="noStrike" cap="none" spc="0" baseline="0">
                <a:solidFill>
                  <a:srgbClr val="008F00"/>
                </a:solidFill>
                <a:uFillTx/>
                <a:latin typeface="+mj-lt"/>
                <a:ea typeface="+mj-ea"/>
                <a:cs typeface="+mj-cs"/>
                <a:sym typeface="Verdana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1" i="0" u="none" strike="noStrike" cap="none" spc="0" baseline="0">
                <a:solidFill>
                  <a:srgbClr val="008F00"/>
                </a:solidFill>
                <a:uFillTx/>
                <a:latin typeface="+mj-lt"/>
                <a:ea typeface="+mj-ea"/>
                <a:cs typeface="+mj-cs"/>
                <a:sym typeface="Verdana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1" i="0" u="none" strike="noStrike" cap="none" spc="0" baseline="0">
                <a:solidFill>
                  <a:srgbClr val="008F00"/>
                </a:solidFill>
                <a:uFillTx/>
                <a:latin typeface="+mj-lt"/>
                <a:ea typeface="+mj-ea"/>
                <a:cs typeface="+mj-cs"/>
                <a:sym typeface="Verdana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1" i="0" u="none" strike="noStrike" cap="none" spc="0" baseline="0">
                <a:solidFill>
                  <a:srgbClr val="008F00"/>
                </a:solidFill>
                <a:uFillTx/>
                <a:latin typeface="+mj-lt"/>
                <a:ea typeface="+mj-ea"/>
                <a:cs typeface="+mj-cs"/>
                <a:sym typeface="Verdana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1" i="0" u="none" strike="noStrike" cap="none" spc="0" baseline="0">
                <a:solidFill>
                  <a:srgbClr val="008F00"/>
                </a:solidFill>
                <a:uFillTx/>
                <a:latin typeface="+mj-lt"/>
                <a:ea typeface="+mj-ea"/>
                <a:cs typeface="+mj-cs"/>
                <a:sym typeface="Verdana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400" b="1" i="0" u="none" strike="noStrike" cap="none" spc="0" baseline="0">
                <a:solidFill>
                  <a:srgbClr val="008F00"/>
                </a:solidFill>
                <a:uFillTx/>
                <a:latin typeface="+mj-lt"/>
                <a:ea typeface="+mj-ea"/>
                <a:cs typeface="+mj-cs"/>
                <a:sym typeface="Verdana"/>
              </a:defRPr>
            </a:lvl9pPr>
          </a:lstStyle>
          <a:p>
            <a:pPr hangingPunct="1"/>
            <a:r>
              <a:rPr lang="en-US" altLang="en-US" dirty="0"/>
              <a:t>Key Constraints (continued)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DAFD32A5-2547-4BDE-AB21-4BE884236B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5669645"/>
              </p:ext>
            </p:extLst>
          </p:nvPr>
        </p:nvGraphicFramePr>
        <p:xfrm>
          <a:off x="12507897" y="8349497"/>
          <a:ext cx="11881812" cy="4769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067200" imgH="787320" progId="Paint.Picture">
                  <p:embed/>
                </p:oleObj>
              </mc:Choice>
              <mc:Fallback>
                <p:oleObj name="Bitmap Image" r:id="rId4" imgW="3067200" imgH="7873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07897" y="8349497"/>
                        <a:ext cx="11881812" cy="4769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0" name="Domain Constrai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Domain Constraints</a:t>
            </a:r>
          </a:p>
        </p:txBody>
      </p:sp>
      <p:sp>
        <p:nvSpPr>
          <p:cNvPr id="421" name="Typically include (but not limited to)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Typically include (but not limited to): </a:t>
            </a:r>
          </a:p>
          <a:p>
            <a:pPr marL="1756228" lvl="1" indent="-943428">
              <a:defRPr sz="6400"/>
            </a:pPr>
            <a:r>
              <a:rPr b="1" i="1"/>
              <a:t>data types</a:t>
            </a:r>
            <a:r>
              <a:t>: integers, real numbers, strings, date, </a:t>
            </a:r>
          </a:p>
          <a:p>
            <a:pPr marL="1756228" lvl="1" indent="-943428">
              <a:defRPr sz="6400"/>
            </a:pPr>
            <a:r>
              <a:t>A </a:t>
            </a:r>
            <a:r>
              <a:rPr b="1" i="1"/>
              <a:t>restricted range</a:t>
            </a:r>
            <a:r>
              <a:t> within a data type, </a:t>
            </a:r>
          </a:p>
          <a:p>
            <a:pPr marL="2554514" lvl="2" indent="-928914">
              <a:defRPr sz="6400"/>
            </a:pPr>
            <a:r>
              <a:t>e.g. GPA is a real-valued number that is in the range 0.0–4.0, inclusive</a:t>
            </a:r>
          </a:p>
          <a:p>
            <a:pPr marL="1756228" lvl="1" indent="-943428">
              <a:defRPr sz="6400"/>
            </a:pPr>
            <a:r>
              <a:t>A </a:t>
            </a:r>
            <a:r>
              <a:rPr b="1" i="1"/>
              <a:t>restricted pattern</a:t>
            </a:r>
            <a:r>
              <a:t> within a data type, </a:t>
            </a:r>
          </a:p>
          <a:p>
            <a:pPr marL="2554514" lvl="2" indent="-928914">
              <a:defRPr sz="6400"/>
            </a:pPr>
            <a:r>
              <a:t>e.g. NAME is a string of alpha-only characters with max length of 25</a:t>
            </a:r>
          </a:p>
          <a:p>
            <a:pPr marL="1756228" lvl="1" indent="-943428">
              <a:defRPr sz="6400"/>
            </a:pPr>
            <a:r>
              <a:t>A user-defined data types</a:t>
            </a:r>
          </a:p>
        </p:txBody>
      </p:sp>
      <p:sp>
        <p:nvSpPr>
          <p:cNvPr id="4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23</a:t>
            </a:fld>
            <a:endParaRPr/>
          </a:p>
        </p:txBody>
      </p:sp>
      <p:pic>
        <p:nvPicPr>
          <p:cNvPr id="423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8" name="Integrity, Referential Integrity, and Foreign Key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Integrity, Referential Integrity,</a:t>
            </a:r>
            <a:br/>
            <a:r>
              <a:t>and Foreign Keys</a:t>
            </a:r>
          </a:p>
        </p:txBody>
      </p:sp>
      <p:sp>
        <p:nvSpPr>
          <p:cNvPr id="439" name="Entity integrity constrai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t>Entity integrity constraint</a:t>
            </a:r>
          </a:p>
          <a:p>
            <a:pPr lvl="1"/>
            <a:r>
              <a:t>No primary key value can be NULL</a:t>
            </a:r>
          </a:p>
        </p:txBody>
      </p:sp>
      <p:sp>
        <p:nvSpPr>
          <p:cNvPr id="4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pic>
        <p:nvPicPr>
          <p:cNvPr id="441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4B2C876-7012-46CF-BE19-35D24039DA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2257771"/>
              </p:ext>
            </p:extLst>
          </p:nvPr>
        </p:nvGraphicFramePr>
        <p:xfrm>
          <a:off x="7342773" y="5136740"/>
          <a:ext cx="11881812" cy="4769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067200" imgH="787320" progId="Paint.Picture">
                  <p:embed/>
                </p:oleObj>
              </mc:Choice>
              <mc:Fallback>
                <p:oleObj name="Bitmap Image" r:id="rId4" imgW="3067200" imgH="787320" progId="Paint.Picture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DAFD32A5-2547-4BDE-AB21-4BE884236B8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42773" y="5136740"/>
                        <a:ext cx="11881812" cy="4769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Arrow: Right 3">
            <a:extLst>
              <a:ext uri="{FF2B5EF4-FFF2-40B4-BE49-F238E27FC236}">
                <a16:creationId xmlns:a16="http://schemas.microsoft.com/office/drawing/2014/main" id="{697A884B-8080-435B-8A2D-04D138764453}"/>
              </a:ext>
            </a:extLst>
          </p:cNvPr>
          <p:cNvSpPr/>
          <p:nvPr/>
        </p:nvSpPr>
        <p:spPr>
          <a:xfrm>
            <a:off x="6081631" y="6425514"/>
            <a:ext cx="2291596" cy="432486"/>
          </a:xfrm>
          <a:prstGeom prst="rightArrow">
            <a:avLst/>
          </a:prstGeom>
          <a:solidFill>
            <a:srgbClr val="CBCBCB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9C50F3D-961C-4722-9DC1-31E43C5B2C93}"/>
              </a:ext>
            </a:extLst>
          </p:cNvPr>
          <p:cNvSpPr/>
          <p:nvPr/>
        </p:nvSpPr>
        <p:spPr>
          <a:xfrm>
            <a:off x="16010775" y="6425514"/>
            <a:ext cx="988541" cy="432486"/>
          </a:xfrm>
          <a:prstGeom prst="rightArrow">
            <a:avLst/>
          </a:prstGeom>
          <a:solidFill>
            <a:srgbClr val="CBCBCB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46" name="Integrity, Referential Integrity, and Foreign Keys (cont’d.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Integrity, Referential Integrity,</a:t>
            </a:r>
            <a:br/>
            <a:r>
              <a:t>and Foreign Keys (cont’d.)</a:t>
            </a:r>
          </a:p>
        </p:txBody>
      </p:sp>
      <p:sp>
        <p:nvSpPr>
          <p:cNvPr id="447" name="Foreign key rules to maintain referential integrity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Foreign key rules to maintain referential integrity:</a:t>
            </a:r>
          </a:p>
          <a:p>
            <a:pPr lvl="1"/>
            <a:r>
              <a:rPr dirty="0"/>
              <a:t>The attributes in FK have the same domain(s) as the primary key attributes PK</a:t>
            </a:r>
          </a:p>
          <a:p>
            <a:pPr lvl="1"/>
            <a:r>
              <a:rPr dirty="0"/>
              <a:t>Value of FK in a tuple </a:t>
            </a:r>
            <a:r>
              <a:rPr i="1" dirty="0"/>
              <a:t>t</a:t>
            </a:r>
            <a:r>
              <a:rPr lang="en-US" i="1" baseline="-5999" dirty="0"/>
              <a:t>2</a:t>
            </a:r>
            <a:r>
              <a:rPr dirty="0"/>
              <a:t> of the current state </a:t>
            </a:r>
            <a:r>
              <a:rPr i="1" dirty="0"/>
              <a:t>r</a:t>
            </a:r>
            <a:r>
              <a:rPr lang="en-US" i="1" baseline="-5999" dirty="0"/>
              <a:t>2</a:t>
            </a:r>
            <a:r>
              <a:rPr dirty="0"/>
              <a:t>(</a:t>
            </a:r>
            <a:r>
              <a:rPr i="1" dirty="0"/>
              <a:t>R</a:t>
            </a:r>
            <a:r>
              <a:rPr lang="en-US" i="1" baseline="-5999" dirty="0"/>
              <a:t>2</a:t>
            </a:r>
            <a:r>
              <a:rPr dirty="0"/>
              <a:t>) either</a:t>
            </a:r>
            <a:endParaRPr lang="en-US" dirty="0"/>
          </a:p>
          <a:p>
            <a:pPr lvl="1" indent="66675">
              <a:buFont typeface="Wingdings" panose="05000000000000000000" pitchFamily="2" charset="2"/>
              <a:buChar char="Ø"/>
            </a:pPr>
            <a:r>
              <a:rPr lang="en-US" dirty="0"/>
              <a:t>    </a:t>
            </a:r>
            <a:r>
              <a:rPr dirty="0"/>
              <a:t> occurs as a value of PK for some tuple </a:t>
            </a:r>
            <a:r>
              <a:rPr i="1" dirty="0"/>
              <a:t>t</a:t>
            </a:r>
            <a:r>
              <a:rPr lang="en-US" i="1" baseline="-5999" dirty="0"/>
              <a:t>1</a:t>
            </a:r>
            <a:r>
              <a:rPr dirty="0"/>
              <a:t> in the current state </a:t>
            </a:r>
            <a:r>
              <a:rPr i="1" dirty="0"/>
              <a:t>r</a:t>
            </a:r>
            <a:r>
              <a:rPr lang="en-US" i="1" baseline="-5999" dirty="0"/>
              <a:t>1</a:t>
            </a:r>
            <a:r>
              <a:rPr dirty="0"/>
              <a:t>(</a:t>
            </a:r>
            <a:r>
              <a:rPr i="1" dirty="0"/>
              <a:t>R</a:t>
            </a:r>
            <a:r>
              <a:rPr lang="en-US" i="1" baseline="-5999" dirty="0"/>
              <a:t>1</a:t>
            </a:r>
            <a:r>
              <a:rPr dirty="0"/>
              <a:t>) </a:t>
            </a:r>
            <a:endParaRPr lang="en-US" dirty="0"/>
          </a:p>
          <a:p>
            <a:pPr lvl="1" indent="66675">
              <a:buFont typeface="Wingdings" panose="05000000000000000000" pitchFamily="2" charset="2"/>
              <a:buChar char="Ø"/>
            </a:pPr>
            <a:r>
              <a:rPr lang="en-US" dirty="0"/>
              <a:t>     </a:t>
            </a:r>
            <a:r>
              <a:rPr dirty="0"/>
              <a:t>or is NULL</a:t>
            </a:r>
          </a:p>
        </p:txBody>
      </p:sp>
      <p:pic>
        <p:nvPicPr>
          <p:cNvPr id="449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7C8B4A8-0FCC-4AD6-8643-3E5516EBED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2727763"/>
              </p:ext>
            </p:extLst>
          </p:nvPr>
        </p:nvGraphicFramePr>
        <p:xfrm>
          <a:off x="8199360" y="7603385"/>
          <a:ext cx="12288143" cy="56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6178680" imgH="3892680" progId="Paint.Picture">
                  <p:embed/>
                </p:oleObj>
              </mc:Choice>
              <mc:Fallback>
                <p:oleObj name="Bitmap Image" r:id="rId4" imgW="6178680" imgH="38926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99360" y="7603385"/>
                        <a:ext cx="12288143" cy="56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66" name="Other Types of Constrai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Other Types of Constraints</a:t>
            </a:r>
          </a:p>
        </p:txBody>
      </p:sp>
      <p:sp>
        <p:nvSpPr>
          <p:cNvPr id="467" name="Semantic integrity constrain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dirty="0"/>
              <a:t>Semantic integrity constraints</a:t>
            </a:r>
          </a:p>
          <a:p>
            <a:pPr lvl="1"/>
            <a:r>
              <a:rPr dirty="0"/>
              <a:t>May have to be specified and </a:t>
            </a:r>
            <a:r>
              <a:rPr lang="en-US" dirty="0"/>
              <a:t>e</a:t>
            </a:r>
            <a:r>
              <a:rPr dirty="0"/>
              <a:t>nforced on a relational database</a:t>
            </a:r>
          </a:p>
          <a:p>
            <a:pPr lvl="1"/>
            <a:r>
              <a:rPr dirty="0"/>
              <a:t>Use triggers and assertions </a:t>
            </a:r>
          </a:p>
          <a:p>
            <a:pPr lvl="1"/>
            <a:r>
              <a:rPr dirty="0"/>
              <a:t>“More common to check for these types of constraints within the application programs” – </a:t>
            </a:r>
            <a:r>
              <a:rPr dirty="0" err="1"/>
              <a:t>Elmasri</a:t>
            </a:r>
            <a:endParaRPr dirty="0"/>
          </a:p>
        </p:txBody>
      </p:sp>
      <p:sp>
        <p:nvSpPr>
          <p:cNvPr id="4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26</a:t>
            </a:fld>
            <a:endParaRPr/>
          </a:p>
        </p:txBody>
      </p:sp>
      <p:pic>
        <p:nvPicPr>
          <p:cNvPr id="469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6" name="Relational Databases and Relational Database Schem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Relational Databases and Relational Database Schemas</a:t>
            </a:r>
          </a:p>
        </p:txBody>
      </p:sp>
      <p:sp>
        <p:nvSpPr>
          <p:cNvPr id="427" name="Relational database schema 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Relational database </a:t>
            </a:r>
            <a:r>
              <a:rPr b="1" i="1" dirty="0"/>
              <a:t>schema</a:t>
            </a:r>
            <a:r>
              <a:rPr dirty="0"/>
              <a:t> </a:t>
            </a:r>
            <a:r>
              <a:rPr i="1" dirty="0"/>
              <a:t>S</a:t>
            </a:r>
            <a:r>
              <a:rPr dirty="0"/>
              <a:t> </a:t>
            </a:r>
          </a:p>
          <a:p>
            <a:pPr marL="1756228" lvl="1" indent="-943428">
              <a:defRPr sz="6400"/>
            </a:pPr>
            <a:r>
              <a:rPr dirty="0"/>
              <a:t>Set of relation schemas </a:t>
            </a:r>
            <a:r>
              <a:rPr i="1" dirty="0"/>
              <a:t>S</a:t>
            </a:r>
            <a:r>
              <a:rPr dirty="0"/>
              <a:t> = {</a:t>
            </a:r>
            <a:r>
              <a:rPr i="1" dirty="0"/>
              <a:t>R</a:t>
            </a:r>
            <a:r>
              <a:rPr baseline="-5999" dirty="0"/>
              <a:t>1</a:t>
            </a:r>
            <a:r>
              <a:rPr dirty="0"/>
              <a:t>, </a:t>
            </a:r>
            <a:r>
              <a:rPr i="1" dirty="0"/>
              <a:t>R</a:t>
            </a:r>
            <a:r>
              <a:rPr baseline="-5999" dirty="0"/>
              <a:t>2</a:t>
            </a:r>
            <a:r>
              <a:rPr dirty="0"/>
              <a:t>, … , </a:t>
            </a:r>
            <a:r>
              <a:rPr i="1" dirty="0"/>
              <a:t>R</a:t>
            </a:r>
            <a:r>
              <a:rPr baseline="-5999" dirty="0"/>
              <a:t>m</a:t>
            </a:r>
            <a:r>
              <a:rPr dirty="0"/>
              <a:t>} </a:t>
            </a:r>
          </a:p>
          <a:p>
            <a:pPr marL="1756228" lvl="1" indent="-943428">
              <a:defRPr sz="6400"/>
            </a:pPr>
            <a:r>
              <a:rPr dirty="0"/>
              <a:t>Set of integrity constraints </a:t>
            </a:r>
            <a:r>
              <a:rPr i="1" dirty="0"/>
              <a:t>IC</a:t>
            </a:r>
          </a:p>
          <a:p>
            <a:r>
              <a:rPr dirty="0"/>
              <a:t>Relational database </a:t>
            </a:r>
            <a:r>
              <a:rPr i="1" dirty="0"/>
              <a:t>state</a:t>
            </a:r>
          </a:p>
          <a:p>
            <a:pPr marL="1756228" lvl="1" indent="-943428">
              <a:defRPr sz="6400"/>
            </a:pPr>
            <a:r>
              <a:rPr dirty="0"/>
              <a:t>Set of relation states DB = {</a:t>
            </a:r>
            <a:r>
              <a:rPr i="1" dirty="0"/>
              <a:t>r</a:t>
            </a:r>
            <a:r>
              <a:rPr baseline="-5999" dirty="0"/>
              <a:t>1</a:t>
            </a:r>
            <a:r>
              <a:rPr dirty="0"/>
              <a:t>, </a:t>
            </a:r>
            <a:r>
              <a:rPr i="1" dirty="0"/>
              <a:t>r</a:t>
            </a:r>
            <a:r>
              <a:rPr baseline="-5999" dirty="0"/>
              <a:t>2</a:t>
            </a:r>
            <a:r>
              <a:rPr dirty="0"/>
              <a:t>, ..., </a:t>
            </a:r>
            <a:r>
              <a:rPr i="1" dirty="0"/>
              <a:t>r</a:t>
            </a:r>
            <a:r>
              <a:rPr baseline="-5999" dirty="0"/>
              <a:t>m</a:t>
            </a:r>
            <a:r>
              <a:rPr dirty="0"/>
              <a:t>} </a:t>
            </a:r>
          </a:p>
          <a:p>
            <a:pPr marL="1756228" lvl="1" indent="-943428">
              <a:defRPr sz="6400"/>
            </a:pPr>
            <a:r>
              <a:rPr dirty="0"/>
              <a:t>Each </a:t>
            </a:r>
            <a:r>
              <a:rPr i="1" dirty="0" err="1"/>
              <a:t>r</a:t>
            </a:r>
            <a:r>
              <a:rPr baseline="-5999" dirty="0" err="1"/>
              <a:t>i</a:t>
            </a:r>
            <a:r>
              <a:rPr dirty="0"/>
              <a:t> is a state of </a:t>
            </a:r>
            <a:r>
              <a:rPr i="1" dirty="0"/>
              <a:t>R</a:t>
            </a:r>
            <a:r>
              <a:rPr baseline="-5999" dirty="0"/>
              <a:t>i</a:t>
            </a:r>
            <a:r>
              <a:rPr dirty="0"/>
              <a:t> </a:t>
            </a:r>
            <a:r>
              <a:rPr lang="en-US" dirty="0"/>
              <a:t>must </a:t>
            </a:r>
            <a:r>
              <a:rPr dirty="0"/>
              <a:t>satisfy all integrity constraints specified in the set </a:t>
            </a:r>
            <a:r>
              <a:rPr i="1" dirty="0"/>
              <a:t>IC</a:t>
            </a:r>
          </a:p>
        </p:txBody>
      </p:sp>
      <p:sp>
        <p:nvSpPr>
          <p:cNvPr id="4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pic>
        <p:nvPicPr>
          <p:cNvPr id="429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2" name="Relational Databases and Relational Database Schemas (cont’d.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Relational Databases and Relational Database Schemas (cont’d.)</a:t>
            </a:r>
          </a:p>
        </p:txBody>
      </p:sp>
      <p:sp>
        <p:nvSpPr>
          <p:cNvPr id="433" name="Invalid stat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Invalid state</a:t>
            </a:r>
          </a:p>
          <a:p>
            <a:pPr marL="1756228" lvl="1" indent="-943428">
              <a:defRPr sz="6400"/>
            </a:pPr>
            <a:r>
              <a:rPr dirty="0"/>
              <a:t>Does not obey all the integrity constraints, i.e. violates at least one integrity constraint</a:t>
            </a:r>
            <a:endParaRPr lang="en-US" dirty="0"/>
          </a:p>
          <a:p>
            <a:pPr marL="812800" lvl="1" indent="0">
              <a:buNone/>
              <a:defRPr sz="6400"/>
            </a:pPr>
            <a:endParaRPr dirty="0"/>
          </a:p>
          <a:p>
            <a:r>
              <a:rPr dirty="0"/>
              <a:t>Valid state</a:t>
            </a:r>
          </a:p>
          <a:p>
            <a:pPr marL="1756228" lvl="1" indent="-943428">
              <a:defRPr sz="6400"/>
            </a:pPr>
            <a:r>
              <a:rPr dirty="0"/>
              <a:t>Satisfies all the constraints in the defined set of Integrity Constraints (</a:t>
            </a:r>
            <a:r>
              <a:rPr i="1" dirty="0"/>
              <a:t>IC</a:t>
            </a:r>
            <a:r>
              <a:rPr dirty="0"/>
              <a:t>)</a:t>
            </a:r>
          </a:p>
        </p:txBody>
      </p:sp>
      <p:sp>
        <p:nvSpPr>
          <p:cNvPr id="4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pic>
        <p:nvPicPr>
          <p:cNvPr id="435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0" name="Other Types of Constraints (cont’d.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Other Types of Constraints (cont’d.)</a:t>
            </a:r>
          </a:p>
        </p:txBody>
      </p:sp>
      <p:sp>
        <p:nvSpPr>
          <p:cNvPr id="481" name="Functional dependency constraint…"/>
          <p:cNvSpPr txBox="1">
            <a:spLocks noGrp="1"/>
          </p:cNvSpPr>
          <p:nvPr>
            <p:ph type="body" idx="1"/>
          </p:nvPr>
        </p:nvSpPr>
        <p:spPr>
          <a:xfrm>
            <a:off x="0" y="1589415"/>
            <a:ext cx="22860000" cy="10108408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dirty="0"/>
              <a:t>Functional dependency constraint</a:t>
            </a:r>
          </a:p>
          <a:p>
            <a:pPr lvl="1"/>
            <a:r>
              <a:rPr dirty="0"/>
              <a:t>Establishes a functional relationship among two sets of attributes </a:t>
            </a:r>
            <a:r>
              <a:rPr i="1" dirty="0"/>
              <a:t>X</a:t>
            </a:r>
            <a:r>
              <a:rPr dirty="0"/>
              <a:t> and </a:t>
            </a:r>
            <a:r>
              <a:rPr i="1" dirty="0"/>
              <a:t>Y</a:t>
            </a:r>
            <a:r>
              <a:rPr lang="en-US" i="1" dirty="0"/>
              <a:t> in the same relation (table)</a:t>
            </a:r>
            <a:endParaRPr i="1" dirty="0"/>
          </a:p>
          <a:p>
            <a:pPr lvl="1"/>
            <a:r>
              <a:rPr dirty="0"/>
              <a:t>Value of </a:t>
            </a:r>
            <a:r>
              <a:rPr i="1" dirty="0"/>
              <a:t>X</a:t>
            </a:r>
            <a:r>
              <a:rPr dirty="0"/>
              <a:t> determines a unique value of </a:t>
            </a:r>
            <a:r>
              <a:rPr i="1" dirty="0"/>
              <a:t>Y</a:t>
            </a:r>
            <a:r>
              <a:rPr dirty="0"/>
              <a:t>: written </a:t>
            </a:r>
            <a:r>
              <a:rPr b="1" i="1" dirty="0"/>
              <a:t>X</a:t>
            </a:r>
            <a:r>
              <a:rPr b="1" dirty="0"/>
              <a:t> → </a:t>
            </a:r>
            <a:r>
              <a:rPr lang="en-US" b="1" i="1" dirty="0"/>
              <a:t>Y</a:t>
            </a:r>
          </a:p>
          <a:p>
            <a:pPr marL="1625600" lvl="2" indent="0">
              <a:buNone/>
            </a:pPr>
            <a:endParaRPr lang="en-US" dirty="0"/>
          </a:p>
        </p:txBody>
      </p:sp>
      <p:sp>
        <p:nvSpPr>
          <p:cNvPr id="4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29</a:t>
            </a:fld>
            <a:endParaRPr/>
          </a:p>
        </p:txBody>
      </p:sp>
      <p:pic>
        <p:nvPicPr>
          <p:cNvPr id="483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1D9E7CA-9AE1-4839-A5C7-11A7A3311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051259"/>
              </p:ext>
            </p:extLst>
          </p:nvPr>
        </p:nvGraphicFramePr>
        <p:xfrm>
          <a:off x="2743277" y="9263166"/>
          <a:ext cx="11557119" cy="36333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252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52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37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06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944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78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4968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sng" dirty="0" err="1">
                          <a:effectLst/>
                        </a:rPr>
                        <a:t>Ename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Rank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YrsOfExper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salary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Street No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City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968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Smith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2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30000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203 Univ St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Ada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131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131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131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Rectangle 1">
            <a:extLst>
              <a:ext uri="{FF2B5EF4-FFF2-40B4-BE49-F238E27FC236}">
                <a16:creationId xmlns:a16="http://schemas.microsoft.com/office/drawing/2014/main" id="{3D8FC719-BD29-4D4B-B660-7ACAB42500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8028" y="5968272"/>
            <a:ext cx="23752362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tile tx="0" ty="0" sx="100000" sy="100000" flip="none" algn="tl"/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lr>
                <a:srgbClr val="990033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600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rgbClr val="8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33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l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400" b="1" i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Example: All employees who have the same years of experience and rank should have the same salary.</a:t>
            </a:r>
          </a:p>
          <a:p>
            <a:pPr algn="l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400" b="1" i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This constraint can be specified as an FD:  </a:t>
            </a:r>
          </a:p>
          <a:p>
            <a:pPr algn="l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400" b="1" i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                        </a:t>
            </a:r>
            <a:r>
              <a:rPr lang="en-US" altLang="en-US" sz="4400" b="1" i="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Rank, </a:t>
            </a:r>
            <a:r>
              <a:rPr lang="en-US" altLang="en-US" sz="4400" b="1" i="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YrsOfExper</a:t>
            </a:r>
            <a:r>
              <a:rPr lang="en-US" altLang="en-US" sz="4400" b="1" i="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</a:t>
            </a:r>
            <a:r>
              <a:rPr lang="en-US" altLang="en-US" sz="4400" b="1" i="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en-US" sz="4400" b="1" i="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salary</a:t>
            </a:r>
            <a:endParaRPr lang="en-US" altLang="en-US" sz="44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4400" b="1" i="0" dirty="0">
              <a:solidFill>
                <a:schemeClr val="tx1"/>
              </a:solidFill>
              <a:ea typeface="Calibri" panose="020F050202020403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4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5.1 – The Relational Data Model and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5.1 – The Relational Data Model and </a:t>
            </a:r>
          </a:p>
          <a:p>
            <a:r>
              <a:t>Relational Database Constraints</a:t>
            </a:r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80" name="Other Types of Constraints (cont’d.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Other Types of Constraints (cont’d.)</a:t>
            </a:r>
          </a:p>
        </p:txBody>
      </p:sp>
      <p:sp>
        <p:nvSpPr>
          <p:cNvPr id="481" name="Functional dependency constraint…"/>
          <p:cNvSpPr txBox="1">
            <a:spLocks noGrp="1"/>
          </p:cNvSpPr>
          <p:nvPr>
            <p:ph type="body" idx="1"/>
          </p:nvPr>
        </p:nvSpPr>
        <p:spPr>
          <a:xfrm>
            <a:off x="113431" y="1522788"/>
            <a:ext cx="22860000" cy="10108408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dirty="0"/>
              <a:t>Functional dependency constraint</a:t>
            </a:r>
          </a:p>
          <a:p>
            <a:pPr lvl="1"/>
            <a:r>
              <a:rPr dirty="0"/>
              <a:t>For example, if we know someone’s SSN, then we can uniquely determine their </a:t>
            </a:r>
            <a:r>
              <a:rPr dirty="0" err="1"/>
              <a:t>Last_name</a:t>
            </a:r>
            <a:r>
              <a:rPr dirty="0"/>
              <a:t>, </a:t>
            </a:r>
            <a:endParaRPr lang="en-US" dirty="0"/>
          </a:p>
          <a:p>
            <a:pPr marL="812800" lvl="1" indent="0">
              <a:buNone/>
            </a:pPr>
            <a:r>
              <a:rPr lang="en-US" dirty="0"/>
              <a:t>                       </a:t>
            </a:r>
            <a:r>
              <a:rPr dirty="0"/>
              <a:t>i.e. </a:t>
            </a:r>
            <a:r>
              <a:rPr sz="5200" dirty="0" err="1">
                <a:latin typeface="Helvetica Neue"/>
                <a:ea typeface="Helvetica Neue"/>
                <a:cs typeface="Helvetica Neue"/>
                <a:sym typeface="Helvetica Neue"/>
              </a:rPr>
              <a:t>Ssn</a:t>
            </a:r>
            <a:r>
              <a:rPr dirty="0"/>
              <a:t> → </a:t>
            </a:r>
            <a:r>
              <a:rPr sz="5200" dirty="0" err="1">
                <a:latin typeface="Helvetica Neue"/>
                <a:ea typeface="Helvetica Neue"/>
                <a:cs typeface="Helvetica Neue"/>
                <a:sym typeface="Helvetica Neue"/>
              </a:rPr>
              <a:t>First_name</a:t>
            </a:r>
            <a:r>
              <a:rPr sz="5200" dirty="0"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sz="5200" dirty="0" err="1">
                <a:latin typeface="Helvetica Neue"/>
                <a:ea typeface="Helvetica Neue"/>
                <a:cs typeface="Helvetica Neue"/>
                <a:sym typeface="Helvetica Neue"/>
              </a:rPr>
              <a:t>Last_name</a:t>
            </a:r>
            <a:endParaRPr sz="5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2"/>
            <a:r>
              <a:rPr dirty="0"/>
              <a:t>This doesn’t go both ways! We may have two people whose last name</a:t>
            </a:r>
            <a:r>
              <a:rPr lang="en-US" dirty="0"/>
              <a:t>s</a:t>
            </a:r>
            <a:r>
              <a:rPr dirty="0"/>
              <a:t> </a:t>
            </a:r>
            <a:r>
              <a:rPr lang="en-US" dirty="0"/>
              <a:t>and first names are the same</a:t>
            </a:r>
            <a:r>
              <a:rPr dirty="0"/>
              <a:t>, but they will have different </a:t>
            </a:r>
            <a:r>
              <a:rPr dirty="0" err="1"/>
              <a:t>Ssn</a:t>
            </a:r>
            <a:r>
              <a:rPr dirty="0"/>
              <a:t> values. </a:t>
            </a:r>
            <a:r>
              <a:rPr lang="en-US" dirty="0"/>
              <a:t>    i.e. </a:t>
            </a:r>
            <a:r>
              <a:rPr lang="en-US" dirty="0" err="1"/>
              <a:t>First_name</a:t>
            </a:r>
            <a:r>
              <a:rPr lang="en-US" dirty="0"/>
              <a:t>, </a:t>
            </a:r>
            <a:r>
              <a:rPr dirty="0" err="1"/>
              <a:t>Last_name</a:t>
            </a:r>
            <a:r>
              <a:rPr dirty="0"/>
              <a:t> </a:t>
            </a:r>
            <a:r>
              <a:rPr dirty="0">
                <a:latin typeface="Arial Unicode MS"/>
                <a:ea typeface="Arial Unicode MS"/>
                <a:cs typeface="Arial Unicode MS"/>
                <a:sym typeface="Arial Unicode MS"/>
              </a:rPr>
              <a:t>↛</a:t>
            </a:r>
            <a:r>
              <a:rPr dirty="0"/>
              <a:t> </a:t>
            </a:r>
            <a:r>
              <a:rPr dirty="0" err="1"/>
              <a:t>Ssn</a:t>
            </a:r>
            <a:endParaRPr dirty="0"/>
          </a:p>
        </p:txBody>
      </p:sp>
      <p:sp>
        <p:nvSpPr>
          <p:cNvPr id="4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30</a:t>
            </a:fld>
            <a:endParaRPr/>
          </a:p>
        </p:txBody>
      </p:sp>
      <p:pic>
        <p:nvPicPr>
          <p:cNvPr id="483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7C68FD1-E7AC-4E82-AD9D-D3DA48EED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9834" y="8445096"/>
            <a:ext cx="10313597" cy="46737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9C3627-07AA-45D7-B59B-031B50773F1A}"/>
              </a:ext>
            </a:extLst>
          </p:cNvPr>
          <p:cNvSpPr txBox="1"/>
          <p:nvPr/>
        </p:nvSpPr>
        <p:spPr>
          <a:xfrm flipH="1">
            <a:off x="761999" y="10594375"/>
            <a:ext cx="9794789" cy="10368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Another Example of FDs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1C17E796-7887-4F92-A244-F173C3BEC63C}"/>
              </a:ext>
            </a:extLst>
          </p:cNvPr>
          <p:cNvSpPr/>
          <p:nvPr/>
        </p:nvSpPr>
        <p:spPr>
          <a:xfrm>
            <a:off x="10035906" y="10853518"/>
            <a:ext cx="1507525" cy="518533"/>
          </a:xfrm>
          <a:prstGeom prst="rightArrow">
            <a:avLst/>
          </a:prstGeom>
          <a:solidFill>
            <a:srgbClr val="CBCBCB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568358406"/>
      </p:ext>
    </p:extLst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3.3 – Update Operations, Transactions, and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3.3 – Update Operations, Transactions, and </a:t>
            </a:r>
          </a:p>
          <a:p>
            <a:r>
              <a:t>Dealing with Constraint Violations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94" name="Update Operations, Transactions, and Dealing with Constraint Viol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Update Operations, Transactions, and Dealing with Constraint Violations</a:t>
            </a:r>
          </a:p>
        </p:txBody>
      </p:sp>
      <p:sp>
        <p:nvSpPr>
          <p:cNvPr id="495" name="Operations of the relational model can be categorized into Retrievals and Modification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6700"/>
            </a:pPr>
            <a:r>
              <a:t>Operations of the relational model can be categorized into Retrievals and Modifications</a:t>
            </a:r>
          </a:p>
          <a:p>
            <a:pPr>
              <a:defRPr sz="6700"/>
            </a:pPr>
            <a:r>
              <a:t>Retrieval</a:t>
            </a:r>
          </a:p>
          <a:p>
            <a:pPr lvl="1">
              <a:defRPr sz="6700"/>
            </a:pPr>
            <a:r>
              <a:t>Query</a:t>
            </a:r>
          </a:p>
          <a:p>
            <a:pPr>
              <a:defRPr sz="6700"/>
            </a:pPr>
            <a:r>
              <a:t>Basic modification operations that change the states of relations in the database:</a:t>
            </a:r>
          </a:p>
          <a:p>
            <a:pPr lvl="1">
              <a:defRPr sz="6700"/>
            </a:pPr>
            <a:r>
              <a:t>Insert</a:t>
            </a:r>
          </a:p>
          <a:p>
            <a:pPr lvl="1">
              <a:defRPr sz="6700"/>
            </a:pPr>
            <a:r>
              <a:t>Delete</a:t>
            </a:r>
          </a:p>
          <a:p>
            <a:pPr lvl="1">
              <a:defRPr sz="6700"/>
            </a:pPr>
            <a:r>
              <a:t>Update</a:t>
            </a:r>
          </a:p>
        </p:txBody>
      </p:sp>
      <p:sp>
        <p:nvSpPr>
          <p:cNvPr id="4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pic>
        <p:nvPicPr>
          <p:cNvPr id="497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00" name="The Insert Ope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Insert Operation</a:t>
            </a:r>
          </a:p>
        </p:txBody>
      </p:sp>
      <p:sp>
        <p:nvSpPr>
          <p:cNvPr id="501" name="Provides a list of attribute values for a new tuple t that is to be inserted into a relation R…"/>
          <p:cNvSpPr txBox="1">
            <a:spLocks noGrp="1"/>
          </p:cNvSpPr>
          <p:nvPr>
            <p:ph type="body" idx="1"/>
          </p:nvPr>
        </p:nvSpPr>
        <p:spPr>
          <a:xfrm>
            <a:off x="762000" y="2232421"/>
            <a:ext cx="15153503" cy="10108408"/>
          </a:xfrm>
          <a:prstGeom prst="rect">
            <a:avLst/>
          </a:prstGeom>
        </p:spPr>
        <p:txBody>
          <a:bodyPr/>
          <a:lstStyle/>
          <a:p>
            <a:r>
              <a:rPr sz="4400" dirty="0"/>
              <a:t>Provides a list of attribute values for a new tuple </a:t>
            </a:r>
            <a:r>
              <a:rPr sz="4400" i="1" dirty="0"/>
              <a:t>t</a:t>
            </a:r>
            <a:r>
              <a:rPr sz="4400" dirty="0"/>
              <a:t> that is to be inserted into a relation </a:t>
            </a:r>
            <a:r>
              <a:rPr sz="4400" i="1" dirty="0"/>
              <a:t>R</a:t>
            </a:r>
          </a:p>
          <a:p>
            <a:r>
              <a:rPr sz="4400" dirty="0"/>
              <a:t>Can violate any of the four types of constraints</a:t>
            </a:r>
          </a:p>
          <a:p>
            <a:pPr marL="1372960" lvl="1" indent="-560160">
              <a:defRPr sz="3800"/>
            </a:pPr>
            <a:r>
              <a:rPr sz="4400" dirty="0"/>
              <a:t>Domain Constraints</a:t>
            </a:r>
          </a:p>
          <a:p>
            <a:pPr marL="1372960" lvl="1" indent="-560160">
              <a:defRPr sz="3800"/>
            </a:pPr>
            <a:r>
              <a:rPr sz="4400" dirty="0"/>
              <a:t>Key Constraints</a:t>
            </a:r>
          </a:p>
          <a:p>
            <a:pPr marL="1372960" lvl="1" indent="-560160">
              <a:defRPr sz="3800"/>
            </a:pPr>
            <a:r>
              <a:rPr sz="4400" dirty="0"/>
              <a:t>Entity Integrity</a:t>
            </a:r>
          </a:p>
          <a:p>
            <a:pPr marL="1372960" lvl="1" indent="-560160">
              <a:defRPr sz="3800"/>
            </a:pPr>
            <a:r>
              <a:rPr sz="4400" dirty="0"/>
              <a:t>Referential Integrity</a:t>
            </a:r>
          </a:p>
          <a:p>
            <a:r>
              <a:rPr sz="4400" dirty="0"/>
              <a:t>If an insertion violates one or more constraints</a:t>
            </a:r>
          </a:p>
          <a:p>
            <a:pPr marL="1372960" lvl="1" indent="-560160">
              <a:defRPr sz="3800"/>
            </a:pPr>
            <a:r>
              <a:rPr sz="4400" dirty="0"/>
              <a:t>Default option is to reject the insertion</a:t>
            </a:r>
          </a:p>
          <a:p>
            <a:pPr marL="1372960" lvl="1" indent="-560160">
              <a:defRPr sz="3800"/>
            </a:pPr>
            <a:r>
              <a:rPr sz="4400" dirty="0"/>
              <a:t>Other options?</a:t>
            </a:r>
          </a:p>
        </p:txBody>
      </p:sp>
      <p:sp>
        <p:nvSpPr>
          <p:cNvPr id="5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pic>
        <p:nvPicPr>
          <p:cNvPr id="503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7" name="image.png" descr="image.png">
            <a:extLst>
              <a:ext uri="{FF2B5EF4-FFF2-40B4-BE49-F238E27FC236}">
                <a16:creationId xmlns:a16="http://schemas.microsoft.com/office/drawing/2014/main" id="{9F11BB8C-1AA8-4E35-AED2-2FA595961A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0319" y="3543416"/>
            <a:ext cx="10705963" cy="74864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08" name="The Delete Ope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Delete Operation</a:t>
            </a:r>
          </a:p>
        </p:txBody>
      </p:sp>
      <p:sp>
        <p:nvSpPr>
          <p:cNvPr id="509" name="Can violate only Referential Integrity…"/>
          <p:cNvSpPr txBox="1">
            <a:spLocks noGrp="1"/>
          </p:cNvSpPr>
          <p:nvPr>
            <p:ph type="body" idx="1"/>
          </p:nvPr>
        </p:nvSpPr>
        <p:spPr>
          <a:xfrm>
            <a:off x="762000" y="2232421"/>
            <a:ext cx="11430000" cy="10108408"/>
          </a:xfrm>
          <a:prstGeom prst="rect">
            <a:avLst/>
          </a:prstGeom>
        </p:spPr>
        <p:txBody>
          <a:bodyPr/>
          <a:lstStyle/>
          <a:p>
            <a:pPr marL="812800" indent="-812800">
              <a:defRPr sz="6800"/>
            </a:pPr>
            <a:r>
              <a:rPr sz="4000" dirty="0"/>
              <a:t>Can violate only Referential Integrity</a:t>
            </a:r>
          </a:p>
          <a:p>
            <a:pPr marL="812800" indent="-812800">
              <a:defRPr sz="6800"/>
            </a:pPr>
            <a:r>
              <a:rPr sz="4000" dirty="0"/>
              <a:t>If tuple being deleted is referenced by foreign keys from other tuples</a:t>
            </a:r>
          </a:p>
          <a:p>
            <a:pPr marL="812800" indent="-812800">
              <a:defRPr sz="6800"/>
            </a:pPr>
            <a:r>
              <a:rPr sz="4000" dirty="0"/>
              <a:t>Options</a:t>
            </a:r>
          </a:p>
          <a:p>
            <a:pPr lvl="1">
              <a:defRPr sz="6800" b="1"/>
            </a:pPr>
            <a:r>
              <a:rPr sz="4000" dirty="0"/>
              <a:t>Restrict</a:t>
            </a:r>
            <a:r>
              <a:rPr sz="4000" b="0" dirty="0"/>
              <a:t> – Reject the deletion</a:t>
            </a:r>
          </a:p>
          <a:p>
            <a:pPr lvl="1">
              <a:defRPr sz="6800" b="1"/>
            </a:pPr>
            <a:r>
              <a:rPr sz="4000" dirty="0"/>
              <a:t>Set null or set default</a:t>
            </a:r>
            <a:r>
              <a:rPr sz="4000" b="0" dirty="0"/>
              <a:t> – Modify the referencing attribute values that cause the violation</a:t>
            </a:r>
            <a:r>
              <a:rPr sz="4000" dirty="0"/>
              <a:t> </a:t>
            </a:r>
          </a:p>
          <a:p>
            <a:pPr lvl="1">
              <a:defRPr sz="6800" b="1"/>
            </a:pPr>
            <a:r>
              <a:rPr sz="4000" dirty="0"/>
              <a:t>Cascade</a:t>
            </a:r>
            <a:r>
              <a:rPr sz="4000" b="0" dirty="0"/>
              <a:t> – Propagate the deletion by deleting tuples that reference the tuple that is being deleted</a:t>
            </a:r>
          </a:p>
        </p:txBody>
      </p:sp>
      <p:sp>
        <p:nvSpPr>
          <p:cNvPr id="5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pic>
        <p:nvPicPr>
          <p:cNvPr id="511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7" name="image.png" descr="image.png">
            <a:extLst>
              <a:ext uri="{FF2B5EF4-FFF2-40B4-BE49-F238E27FC236}">
                <a16:creationId xmlns:a16="http://schemas.microsoft.com/office/drawing/2014/main" id="{2142CC6C-C2B2-4779-B8E6-F8589F7E6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7897" y="5836276"/>
            <a:ext cx="11430000" cy="7282557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DED1CE50-DEA2-ED0F-DD76-96BF54E995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2883273"/>
              </p:ext>
            </p:extLst>
          </p:nvPr>
        </p:nvGraphicFramePr>
        <p:xfrm>
          <a:off x="12507897" y="1473070"/>
          <a:ext cx="11677240" cy="5383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6978600" imgH="2800440" progId="PBrush">
                  <p:embed/>
                </p:oleObj>
              </mc:Choice>
              <mc:Fallback>
                <p:oleObj name="Bitmap Image" r:id="rId4" imgW="6978600" imgH="2800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07897" y="1473070"/>
                        <a:ext cx="11677240" cy="5383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14" name="The Update Ope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Update Operation</a:t>
            </a:r>
          </a:p>
        </p:txBody>
      </p:sp>
      <p:sp>
        <p:nvSpPr>
          <p:cNvPr id="515" name="Necessary to specify a condition on attributes of relation…"/>
          <p:cNvSpPr txBox="1">
            <a:spLocks noGrp="1"/>
          </p:cNvSpPr>
          <p:nvPr>
            <p:ph type="body" idx="1"/>
          </p:nvPr>
        </p:nvSpPr>
        <p:spPr>
          <a:xfrm>
            <a:off x="0" y="1803300"/>
            <a:ext cx="13547124" cy="10108408"/>
          </a:xfrm>
          <a:prstGeom prst="rect">
            <a:avLst/>
          </a:prstGeom>
        </p:spPr>
        <p:txBody>
          <a:bodyPr/>
          <a:lstStyle/>
          <a:p>
            <a:r>
              <a:rPr sz="4800" dirty="0"/>
              <a:t>Necessary to specify a condition on attributes </a:t>
            </a:r>
            <a:endParaRPr lang="en-US" sz="4800" dirty="0"/>
          </a:p>
          <a:p>
            <a:pPr marL="0" indent="0">
              <a:buNone/>
            </a:pPr>
            <a:r>
              <a:rPr lang="en-US" sz="4800" dirty="0"/>
              <a:t>        </a:t>
            </a:r>
            <a:r>
              <a:rPr sz="4800" dirty="0"/>
              <a:t>of </a:t>
            </a:r>
            <a:r>
              <a:rPr lang="en-US" sz="4800" dirty="0"/>
              <a:t>a </a:t>
            </a:r>
            <a:r>
              <a:rPr sz="4800" dirty="0"/>
              <a:t>relation </a:t>
            </a:r>
          </a:p>
          <a:p>
            <a:pPr lvl="1"/>
            <a:r>
              <a:rPr sz="4800" dirty="0"/>
              <a:t>Select the tuple (or tuples) to be modified</a:t>
            </a:r>
          </a:p>
          <a:p>
            <a:r>
              <a:rPr sz="4800" dirty="0"/>
              <a:t>If attribute not part of a primary key nor of a foreign key </a:t>
            </a:r>
          </a:p>
          <a:p>
            <a:pPr lvl="1"/>
            <a:r>
              <a:rPr sz="4800" dirty="0"/>
              <a:t>Usually causes no problems</a:t>
            </a:r>
          </a:p>
          <a:p>
            <a:r>
              <a:rPr sz="4800" dirty="0"/>
              <a:t>Updating a primary/foreign key</a:t>
            </a:r>
          </a:p>
          <a:p>
            <a:pPr lvl="1"/>
            <a:r>
              <a:rPr sz="4800" dirty="0"/>
              <a:t>Similar issues as with Insert/Delete </a:t>
            </a:r>
          </a:p>
        </p:txBody>
      </p:sp>
      <p:sp>
        <p:nvSpPr>
          <p:cNvPr id="5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35</a:t>
            </a:fld>
            <a:endParaRPr/>
          </a:p>
        </p:txBody>
      </p:sp>
      <p:pic>
        <p:nvPicPr>
          <p:cNvPr id="517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7" name="image.png" descr="image.png">
            <a:extLst>
              <a:ext uri="{FF2B5EF4-FFF2-40B4-BE49-F238E27FC236}">
                <a16:creationId xmlns:a16="http://schemas.microsoft.com/office/drawing/2014/main" id="{01514666-6E1D-4196-B6AD-235331ED6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2457" y="4814408"/>
            <a:ext cx="11393548" cy="9037393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5DB271D-A3C3-9A2E-D6A7-D31C8F4B0A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237224"/>
              </p:ext>
            </p:extLst>
          </p:nvPr>
        </p:nvGraphicFramePr>
        <p:xfrm>
          <a:off x="12852457" y="1221924"/>
          <a:ext cx="11048988" cy="50800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6978600" imgH="2800440" progId="PBrush">
                  <p:embed/>
                </p:oleObj>
              </mc:Choice>
              <mc:Fallback>
                <p:oleObj name="Bitmap Image" r:id="rId4" imgW="6978600" imgH="2800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852457" y="1221924"/>
                        <a:ext cx="11048988" cy="50800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12773-FF79-9D9B-E31F-A8AE5E53E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14791-B251-19D4-1601-365F0D005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112108"/>
            <a:ext cx="22860000" cy="1122872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image5.png" descr="image5.png">
            <a:extLst>
              <a:ext uri="{FF2B5EF4-FFF2-40B4-BE49-F238E27FC236}">
                <a16:creationId xmlns:a16="http://schemas.microsoft.com/office/drawing/2014/main" id="{D1C96837-A90D-0070-651F-3072844DB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25" y="1112108"/>
            <a:ext cx="14706074" cy="1090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94243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54" name="Chapter 3 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Chapter </a:t>
            </a:r>
            <a:r>
              <a:rPr lang="en-US"/>
              <a:t>5</a:t>
            </a:r>
            <a:r>
              <a:t> Summary</a:t>
            </a:r>
          </a:p>
        </p:txBody>
      </p:sp>
      <p:sp>
        <p:nvSpPr>
          <p:cNvPr id="555" name="Characteristics differentiate relations from ordinary tables or fil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Characteristics differentiate relations from ordinary tables or files</a:t>
            </a:r>
          </a:p>
          <a:p>
            <a:r>
              <a:t>Classify database constraints into: </a:t>
            </a:r>
          </a:p>
          <a:p>
            <a:pPr lvl="1"/>
            <a:r>
              <a:t>Inherent model-based constraints, </a:t>
            </a:r>
          </a:p>
          <a:p>
            <a:pPr lvl="1"/>
            <a:r>
              <a:t>Explicit schema-based constraints, and </a:t>
            </a:r>
          </a:p>
          <a:p>
            <a:pPr lvl="1"/>
            <a:r>
              <a:t>Application-based constraints</a:t>
            </a:r>
          </a:p>
          <a:p>
            <a:r>
              <a:t>Modification operations on the relational model:</a:t>
            </a:r>
          </a:p>
          <a:p>
            <a:pPr lvl="1"/>
            <a:r>
              <a:t>Insert, Delete, and Update</a:t>
            </a:r>
          </a:p>
        </p:txBody>
      </p:sp>
      <p:sp>
        <p:nvSpPr>
          <p:cNvPr id="5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37</a:t>
            </a:fld>
            <a:endParaRPr/>
          </a:p>
        </p:txBody>
      </p:sp>
      <p:pic>
        <p:nvPicPr>
          <p:cNvPr id="557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2" name="The Relational Data Mod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Relational Data Model</a:t>
            </a:r>
          </a:p>
        </p:txBody>
      </p:sp>
      <p:sp>
        <p:nvSpPr>
          <p:cNvPr id="193" name="Relational mode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Relational model</a:t>
            </a:r>
          </a:p>
          <a:p>
            <a:pPr lvl="1"/>
            <a:r>
              <a:t>Based on </a:t>
            </a:r>
            <a:r>
              <a:rPr b="1" i="1"/>
              <a:t>Relational Algebra</a:t>
            </a:r>
            <a:r>
              <a:t> and </a:t>
            </a:r>
            <a:r>
              <a:rPr b="1" i="1"/>
              <a:t>Relational Calculus</a:t>
            </a:r>
          </a:p>
          <a:p>
            <a:pPr lvl="1"/>
            <a:r>
              <a:t>First commercial implementations available in early 1980s.</a:t>
            </a:r>
          </a:p>
          <a:p>
            <a:pPr lvl="1"/>
            <a:r>
              <a:t>Has been implemented in a large number of commercial systems.</a:t>
            </a:r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26362" y="12787312"/>
            <a:ext cx="381535" cy="6263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195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8" name="Relational Model Concep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Relational Model Concepts</a:t>
            </a:r>
          </a:p>
        </p:txBody>
      </p:sp>
      <p:sp>
        <p:nvSpPr>
          <p:cNvPr id="199" name="Represents data as a collection of relations…"/>
          <p:cNvSpPr txBox="1">
            <a:spLocks noGrp="1"/>
          </p:cNvSpPr>
          <p:nvPr>
            <p:ph type="body" idx="1"/>
          </p:nvPr>
        </p:nvSpPr>
        <p:spPr>
          <a:xfrm>
            <a:off x="111211" y="1228640"/>
            <a:ext cx="18164432" cy="10108408"/>
          </a:xfrm>
          <a:prstGeom prst="rect">
            <a:avLst/>
          </a:prstGeom>
        </p:spPr>
        <p:txBody>
          <a:bodyPr/>
          <a:lstStyle/>
          <a:p>
            <a:r>
              <a:rPr sz="4400" dirty="0"/>
              <a:t>Represents data as a collection of relations</a:t>
            </a:r>
          </a:p>
          <a:p>
            <a:pPr lvl="1"/>
            <a:r>
              <a:rPr lang="en-US" sz="4400" b="1" i="1" dirty="0"/>
              <a:t>From relational algebra, a function is a relation  </a:t>
            </a:r>
          </a:p>
          <a:p>
            <a:pPr marL="812800" lvl="1" indent="0">
              <a:buNone/>
            </a:pPr>
            <a:r>
              <a:rPr lang="en-US" b="1" i="1" dirty="0"/>
              <a:t>     </a:t>
            </a:r>
            <a:r>
              <a:rPr lang="en-US" b="1" dirty="0"/>
              <a:t>F(X, Y, Z)   ≡ F X  Y   Z</a:t>
            </a:r>
          </a:p>
          <a:p>
            <a:pPr marL="812800" lvl="1" indent="0">
              <a:buNone/>
            </a:pPr>
            <a:endParaRPr u="sng" dirty="0"/>
          </a:p>
          <a:p>
            <a:endParaRPr lang="en-US" sz="4400" dirty="0"/>
          </a:p>
          <a:p>
            <a:r>
              <a:rPr sz="4400" dirty="0"/>
              <a:t>Represents data as a </a:t>
            </a:r>
            <a:r>
              <a:rPr sz="4400" b="1" i="1" dirty="0"/>
              <a:t>table</a:t>
            </a:r>
            <a:r>
              <a:rPr sz="4400" dirty="0"/>
              <a:t> of values (tabular model)</a:t>
            </a:r>
          </a:p>
          <a:p>
            <a:pPr marL="825500" lvl="1"/>
            <a:r>
              <a:rPr lang="en-US" sz="4400" dirty="0"/>
              <a:t>Each </a:t>
            </a:r>
            <a:r>
              <a:rPr sz="4400" dirty="0"/>
              <a:t>Row </a:t>
            </a:r>
            <a:r>
              <a:rPr lang="en-US" sz="4400" dirty="0"/>
              <a:t>(called a </a:t>
            </a:r>
            <a:r>
              <a:rPr lang="en-US" sz="4400" b="1" dirty="0">
                <a:solidFill>
                  <a:srgbClr val="00B050"/>
                </a:solidFill>
              </a:rPr>
              <a:t>Tuple</a:t>
            </a:r>
            <a:r>
              <a:rPr lang="en-US" sz="4400" dirty="0"/>
              <a:t>)</a:t>
            </a:r>
            <a:endParaRPr sz="4400" dirty="0"/>
          </a:p>
          <a:p>
            <a:pPr marL="0" lvl="2" indent="0">
              <a:buNone/>
            </a:pPr>
            <a:r>
              <a:rPr lang="en-US" sz="4400" dirty="0"/>
              <a:t>  </a:t>
            </a:r>
            <a:r>
              <a:rPr sz="4400" dirty="0"/>
              <a:t>Represents a collection of related </a:t>
            </a:r>
            <a:endParaRPr lang="en-US" sz="4400" dirty="0"/>
          </a:p>
          <a:p>
            <a:pPr marL="0" lvl="2" indent="0">
              <a:buNone/>
            </a:pPr>
            <a:r>
              <a:rPr lang="en-US" sz="4400" dirty="0"/>
              <a:t>       </a:t>
            </a:r>
            <a:r>
              <a:rPr sz="4400" dirty="0"/>
              <a:t>data values that typically </a:t>
            </a:r>
            <a:endParaRPr lang="en-US" sz="4400" dirty="0"/>
          </a:p>
          <a:p>
            <a:pPr marL="0" lvl="2" indent="0">
              <a:buNone/>
            </a:pPr>
            <a:r>
              <a:rPr lang="en-US" sz="4400" dirty="0"/>
              <a:t>       </a:t>
            </a:r>
            <a:r>
              <a:rPr sz="4400" dirty="0"/>
              <a:t>corresponds </a:t>
            </a:r>
            <a:r>
              <a:rPr lang="en-US" sz="4400" dirty="0"/>
              <a:t> </a:t>
            </a:r>
            <a:r>
              <a:rPr sz="4400" dirty="0"/>
              <a:t>to a real-world </a:t>
            </a:r>
            <a:r>
              <a:rPr sz="4400" b="1" i="1" dirty="0"/>
              <a:t>entity</a:t>
            </a:r>
            <a:r>
              <a:rPr sz="4400" dirty="0"/>
              <a:t> </a:t>
            </a:r>
            <a:endParaRPr lang="en-US" sz="4400" dirty="0"/>
          </a:p>
          <a:p>
            <a:pPr marL="812800" lvl="2">
              <a:buNone/>
            </a:pPr>
            <a:r>
              <a:rPr lang="en-US" sz="4400" dirty="0"/>
              <a:t>           </a:t>
            </a:r>
            <a:r>
              <a:rPr sz="4400" dirty="0"/>
              <a:t>or </a:t>
            </a:r>
            <a:r>
              <a:rPr sz="4400" b="1" i="1" dirty="0"/>
              <a:t>relationship</a:t>
            </a:r>
            <a:endParaRPr sz="4400" b="1" dirty="0"/>
          </a:p>
        </p:txBody>
      </p:sp>
      <p:sp>
        <p:nvSpPr>
          <p:cNvPr id="2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26362" y="12787312"/>
            <a:ext cx="381535" cy="6263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2BB0242-C6BB-4580-A5D3-E9393D2357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5198825"/>
              </p:ext>
            </p:extLst>
          </p:nvPr>
        </p:nvGraphicFramePr>
        <p:xfrm>
          <a:off x="9193427" y="8159863"/>
          <a:ext cx="17050451" cy="5319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4451400" imgH="1473120" progId="Paint.Picture">
                  <p:embed/>
                </p:oleObj>
              </mc:Choice>
              <mc:Fallback>
                <p:oleObj name="Bitmap Image" r:id="rId3" imgW="4451400" imgH="14731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93427" y="8159863"/>
                        <a:ext cx="17050451" cy="53198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A92ED52-7F85-6C9B-DCEC-95FDD74D63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8807008"/>
              </p:ext>
            </p:extLst>
          </p:nvPr>
        </p:nvGraphicFramePr>
        <p:xfrm>
          <a:off x="19297353" y="2035959"/>
          <a:ext cx="4492141" cy="6400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2362320" imgH="3365640" progId="Paint.Picture">
                  <p:embed/>
                </p:oleObj>
              </mc:Choice>
              <mc:Fallback>
                <p:oleObj name="Bitmap Image" r:id="rId5" imgW="2362320" imgH="3365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297353" y="2035959"/>
                        <a:ext cx="4492141" cy="6400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6623E77-9477-A341-EDF3-E70A86F84BF1}"/>
              </a:ext>
            </a:extLst>
          </p:cNvPr>
          <p:cNvSpPr txBox="1"/>
          <p:nvPr/>
        </p:nvSpPr>
        <p:spPr>
          <a:xfrm>
            <a:off x="11162702" y="4591660"/>
            <a:ext cx="6848028" cy="5751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Each row represents a relationship instance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C846E29-49BD-81F5-6731-AB8643B392A2}"/>
              </a:ext>
            </a:extLst>
          </p:cNvPr>
          <p:cNvCxnSpPr>
            <a:cxnSpLocks/>
          </p:cNvCxnSpPr>
          <p:nvPr/>
        </p:nvCxnSpPr>
        <p:spPr>
          <a:xfrm>
            <a:off x="18010730" y="5034868"/>
            <a:ext cx="1314391" cy="690134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127A52-EFA1-12C8-EBF0-BCCE3A8A6D90}"/>
              </a:ext>
            </a:extLst>
          </p:cNvPr>
          <p:cNvSpPr txBox="1"/>
          <p:nvPr/>
        </p:nvSpPr>
        <p:spPr>
          <a:xfrm>
            <a:off x="2957650" y="12032602"/>
            <a:ext cx="4717637" cy="5751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Each row represents an entity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4F1DB68-AB60-BFA8-0F47-09BD34FA8164}"/>
              </a:ext>
            </a:extLst>
          </p:cNvPr>
          <p:cNvCxnSpPr>
            <a:cxnSpLocks/>
          </p:cNvCxnSpPr>
          <p:nvPr/>
        </p:nvCxnSpPr>
        <p:spPr>
          <a:xfrm>
            <a:off x="7675287" y="12353909"/>
            <a:ext cx="3613349" cy="578569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F00DE4B-6DD5-515E-9D75-9D1D4E7D8B9F}"/>
              </a:ext>
            </a:extLst>
          </p:cNvPr>
          <p:cNvCxnSpPr>
            <a:cxnSpLocks/>
          </p:cNvCxnSpPr>
          <p:nvPr/>
        </p:nvCxnSpPr>
        <p:spPr>
          <a:xfrm>
            <a:off x="6647935" y="3203420"/>
            <a:ext cx="0" cy="2176515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08EBEE-EA8F-FFD5-1E52-6526093DCF6C}"/>
              </a:ext>
            </a:extLst>
          </p:cNvPr>
          <p:cNvCxnSpPr/>
          <p:nvPr/>
        </p:nvCxnSpPr>
        <p:spPr>
          <a:xfrm>
            <a:off x="6157148" y="3923199"/>
            <a:ext cx="3036279" cy="4657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4F8B617-12EC-BC1B-CFC8-85A53332EE7C}"/>
              </a:ext>
            </a:extLst>
          </p:cNvPr>
          <p:cNvCxnSpPr>
            <a:cxnSpLocks/>
          </p:cNvCxnSpPr>
          <p:nvPr/>
        </p:nvCxnSpPr>
        <p:spPr>
          <a:xfrm>
            <a:off x="7368747" y="3203419"/>
            <a:ext cx="0" cy="2176515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4269C5F-6F50-C59A-211D-C420A88E4212}"/>
              </a:ext>
            </a:extLst>
          </p:cNvPr>
          <p:cNvCxnSpPr>
            <a:cxnSpLocks/>
          </p:cNvCxnSpPr>
          <p:nvPr/>
        </p:nvCxnSpPr>
        <p:spPr>
          <a:xfrm>
            <a:off x="8357287" y="3203418"/>
            <a:ext cx="0" cy="2176515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8734128-1019-6792-C355-3203BEFE551B}"/>
              </a:ext>
            </a:extLst>
          </p:cNvPr>
          <p:cNvCxnSpPr>
            <a:cxnSpLocks/>
          </p:cNvCxnSpPr>
          <p:nvPr/>
        </p:nvCxnSpPr>
        <p:spPr>
          <a:xfrm>
            <a:off x="9193427" y="3166454"/>
            <a:ext cx="0" cy="2176515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8" name="Domains, Attributes, Tuples, and Rel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Domains, Attributes, Tuples, and Relations</a:t>
            </a:r>
          </a:p>
        </p:txBody>
      </p:sp>
      <p:sp>
        <p:nvSpPr>
          <p:cNvPr id="229" name="Domain 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Domain </a:t>
            </a:r>
            <a:r>
              <a:rPr i="1" dirty="0"/>
              <a:t>D</a:t>
            </a:r>
            <a:r>
              <a:rPr dirty="0"/>
              <a:t> </a:t>
            </a:r>
          </a:p>
          <a:p>
            <a:pPr lvl="1"/>
            <a:r>
              <a:rPr dirty="0"/>
              <a:t>Set of valid atomic values</a:t>
            </a:r>
            <a:r>
              <a:rPr lang="en-US" dirty="0"/>
              <a:t> for each attribute</a:t>
            </a:r>
            <a:endParaRPr dirty="0"/>
          </a:p>
          <a:p>
            <a:pPr>
              <a:defRPr b="1"/>
            </a:pPr>
            <a:r>
              <a:rPr dirty="0"/>
              <a:t>Atomic</a:t>
            </a:r>
          </a:p>
          <a:p>
            <a:pPr lvl="1"/>
            <a:r>
              <a:rPr dirty="0"/>
              <a:t>Each value </a:t>
            </a:r>
            <a:r>
              <a:rPr lang="en-US" dirty="0"/>
              <a:t>is </a:t>
            </a:r>
            <a:r>
              <a:rPr dirty="0"/>
              <a:t>indivisible</a:t>
            </a:r>
          </a:p>
          <a:p>
            <a:r>
              <a:rPr dirty="0"/>
              <a:t>Specifying a domain </a:t>
            </a:r>
          </a:p>
          <a:p>
            <a:pPr lvl="1"/>
            <a:r>
              <a:rPr dirty="0"/>
              <a:t>Data type</a:t>
            </a:r>
          </a:p>
          <a:p>
            <a:pPr lvl="1"/>
            <a:r>
              <a:rPr dirty="0"/>
              <a:t>Range of values</a:t>
            </a:r>
          </a:p>
        </p:txBody>
      </p:sp>
      <p:sp>
        <p:nvSpPr>
          <p:cNvPr id="2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26362" y="12787312"/>
            <a:ext cx="381535" cy="6263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231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4" name="Examples of Domai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Examples of Domains</a:t>
            </a:r>
          </a:p>
        </p:txBody>
      </p:sp>
      <p:sp>
        <p:nvSpPr>
          <p:cNvPr id="235" name="Usa_phone_numbers: The set of ten-digit phone numbers valid in the U.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defRPr sz="5600"/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Usa_phone_numbers:</a:t>
            </a:r>
            <a:r>
              <a:t> </a:t>
            </a:r>
            <a:r>
              <a:rPr sz="6400"/>
              <a:t>The set of ten-digit phone numbers valid in the U.S.</a:t>
            </a:r>
          </a:p>
          <a:p>
            <a:pPr>
              <a:lnSpc>
                <a:spcPct val="90000"/>
              </a:lnSpc>
              <a:defRPr sz="5600"/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Social_security_numbers:</a:t>
            </a:r>
            <a:r>
              <a:t> </a:t>
            </a:r>
            <a:r>
              <a:rPr sz="6400"/>
              <a:t>The set of valid nine-digit Social Security numbers.</a:t>
            </a:r>
          </a:p>
          <a:p>
            <a:pPr>
              <a:lnSpc>
                <a:spcPct val="90000"/>
              </a:lnSpc>
              <a:defRPr sz="5600"/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Names:</a:t>
            </a:r>
            <a:r>
              <a:t> </a:t>
            </a:r>
            <a:r>
              <a:rPr sz="6400"/>
              <a:t>The set of character strings that represent names of persons.</a:t>
            </a:r>
          </a:p>
          <a:p>
            <a:pPr>
              <a:lnSpc>
                <a:spcPct val="90000"/>
              </a:lnSpc>
              <a:defRPr sz="5600"/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Grade_point_averages:</a:t>
            </a:r>
            <a:r>
              <a:t> </a:t>
            </a:r>
            <a:r>
              <a:rPr sz="6400"/>
              <a:t>The set of possible values of computed grade point averages; must be a real number 0 to 4.</a:t>
            </a:r>
          </a:p>
          <a:p>
            <a:pPr>
              <a:lnSpc>
                <a:spcPct val="90000"/>
              </a:lnSpc>
              <a:defRPr sz="5600"/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Employee_ages:</a:t>
            </a:r>
            <a:r>
              <a:t> </a:t>
            </a:r>
            <a:r>
              <a:rPr sz="6400"/>
              <a:t>The set of possible ages of employees in a company; e.g. must be an integer between 15 and 80.</a:t>
            </a:r>
          </a:p>
        </p:txBody>
      </p:sp>
      <p:sp>
        <p:nvSpPr>
          <p:cNvPr id="2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26362" y="12787312"/>
            <a:ext cx="381535" cy="6263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3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2" name="Domains, Attributes, Tuples, and Relations (cont’d.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Domains, Attributes, Tuples, and Relations (cont’d.)</a:t>
            </a:r>
          </a:p>
        </p:txBody>
      </p:sp>
      <p:sp>
        <p:nvSpPr>
          <p:cNvPr id="243" name="Relation schema 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Relation schema </a:t>
            </a:r>
            <a:r>
              <a:rPr i="1"/>
              <a:t>R</a:t>
            </a:r>
          </a:p>
          <a:p>
            <a:pPr lvl="1"/>
            <a:r>
              <a:t>Denoted by </a:t>
            </a:r>
            <a:r>
              <a:rPr i="1"/>
              <a:t>R</a:t>
            </a:r>
            <a:r>
              <a:t>(</a:t>
            </a:r>
            <a:r>
              <a:rPr i="1"/>
              <a:t>A</a:t>
            </a:r>
            <a:r>
              <a:rPr baseline="-5999"/>
              <a:t>1</a:t>
            </a:r>
            <a:r>
              <a:t>, </a:t>
            </a:r>
            <a:r>
              <a:rPr i="1"/>
              <a:t>A</a:t>
            </a:r>
            <a:r>
              <a:rPr baseline="-5999"/>
              <a:t>2</a:t>
            </a:r>
            <a:r>
              <a:t>, ..., </a:t>
            </a:r>
            <a:r>
              <a:rPr i="1"/>
              <a:t>A</a:t>
            </a:r>
            <a:r>
              <a:rPr baseline="-5999"/>
              <a:t>n</a:t>
            </a:r>
            <a:r>
              <a:t>)</a:t>
            </a:r>
          </a:p>
          <a:p>
            <a:pPr lvl="1"/>
            <a:r>
              <a:t>Made up of a relation name R and a list of attributes, </a:t>
            </a:r>
            <a:r>
              <a:rPr i="1"/>
              <a:t>A</a:t>
            </a:r>
            <a:r>
              <a:rPr baseline="-5999"/>
              <a:t>1</a:t>
            </a:r>
            <a:r>
              <a:t>, </a:t>
            </a:r>
            <a:r>
              <a:rPr i="1"/>
              <a:t>A</a:t>
            </a:r>
            <a:r>
              <a:rPr baseline="-5999"/>
              <a:t>2</a:t>
            </a:r>
            <a:r>
              <a:t>, ..., </a:t>
            </a:r>
            <a:r>
              <a:rPr i="1"/>
              <a:t>A</a:t>
            </a:r>
            <a:r>
              <a:rPr baseline="-5999"/>
              <a:t>n</a:t>
            </a:r>
          </a:p>
          <a:p>
            <a:r>
              <a:t>Attribute </a:t>
            </a:r>
            <a:r>
              <a:rPr i="1"/>
              <a:t>A</a:t>
            </a:r>
            <a:r>
              <a:rPr baseline="-5999"/>
              <a:t>i</a:t>
            </a:r>
            <a:r>
              <a:t> </a:t>
            </a:r>
          </a:p>
          <a:p>
            <a:pPr lvl="1"/>
            <a:r>
              <a:t>Name of a role played by some domain </a:t>
            </a:r>
            <a:r>
              <a:rPr i="1"/>
              <a:t>D</a:t>
            </a:r>
            <a:r>
              <a:t> in the relation schema </a:t>
            </a:r>
            <a:r>
              <a:rPr i="1"/>
              <a:t>R</a:t>
            </a:r>
          </a:p>
          <a:p>
            <a:r>
              <a:t>Degree (or arity) of a relation </a:t>
            </a:r>
          </a:p>
          <a:p>
            <a:pPr lvl="1"/>
            <a:r>
              <a:t>Number of attributes </a:t>
            </a:r>
            <a:r>
              <a:rPr i="1"/>
              <a:t>n</a:t>
            </a:r>
            <a:r>
              <a:t> of its relation schema</a:t>
            </a:r>
          </a:p>
        </p:txBody>
      </p:sp>
      <p:sp>
        <p:nvSpPr>
          <p:cNvPr id="2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26362" y="12787312"/>
            <a:ext cx="381535" cy="6263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245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Line"/>
          <p:cNvSpPr/>
          <p:nvPr/>
        </p:nvSpPr>
        <p:spPr>
          <a:xfrm>
            <a:off x="761999" y="1803796"/>
            <a:ext cx="20320001" cy="124"/>
          </a:xfrm>
          <a:prstGeom prst="line">
            <a:avLst/>
          </a:prstGeom>
          <a:ln w="12700">
            <a:solidFill>
              <a:srgbClr val="191B91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8" name="Relation Schema Example (three format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Relation Schema Example (three formats)</a:t>
            </a:r>
          </a:p>
        </p:txBody>
      </p:sp>
      <p:sp>
        <p:nvSpPr>
          <p:cNvPr id="249" name="Text-based relation format with arity degree 7 (i.e. 7-ary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Text-based relation format with </a:t>
            </a:r>
            <a:r>
              <a:rPr b="1" i="1"/>
              <a:t>arity</a:t>
            </a:r>
            <a:r>
              <a:t> degree 7 (i.e. </a:t>
            </a:r>
            <a:r>
              <a:rPr b="1" i="1"/>
              <a:t>7-ary</a:t>
            </a:r>
            <a:r>
              <a:t>)</a:t>
            </a:r>
          </a:p>
          <a:p>
            <a:pPr lvl="1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STUDENT(Name, Ssn, Home_phone, Address, Office_phone, Age, Gpa)</a:t>
            </a:r>
          </a:p>
          <a:p>
            <a:r>
              <a:t>Alternative text-based format using </a:t>
            </a:r>
            <a:r>
              <a:rPr b="1" i="1"/>
              <a:t>data types</a:t>
            </a:r>
            <a:r>
              <a:t> </a:t>
            </a:r>
          </a:p>
          <a:p>
            <a:pPr lvl="1"/>
            <a:r>
              <a:t>STUDENT(Name: string, Ssn: string, Home_phone: string, Address: string, Office_phone: string, Age: integer, Gpa: real)</a:t>
            </a:r>
          </a:p>
          <a:p>
            <a:r>
              <a:t>Alternative format as a </a:t>
            </a:r>
            <a:r>
              <a:rPr b="1" i="1"/>
              <a:t>schema diagram</a:t>
            </a:r>
          </a:p>
          <a:p>
            <a:pPr marL="1697264" lvl="1" indent="-884464"/>
            <a:r>
              <a:rPr sz="6000">
                <a:latin typeface="Helvetica Neue"/>
                <a:ea typeface="Helvetica Neue"/>
                <a:cs typeface="Helvetica Neue"/>
                <a:sym typeface="Helvetica Neue"/>
              </a:rPr>
              <a:t>STUDENT</a:t>
            </a:r>
          </a:p>
        </p:txBody>
      </p:sp>
      <p:sp>
        <p:nvSpPr>
          <p:cNvPr id="2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251" name="Image" descr="Image"/>
          <p:cNvPicPr>
            <a:picLocks noChangeAspect="1"/>
          </p:cNvPicPr>
          <p:nvPr/>
        </p:nvPicPr>
        <p:blipFill>
          <a:blip r:embed="rId2"/>
          <a:srcRect l="22874" t="19000" r="22993" b="19329"/>
          <a:stretch>
            <a:fillRect/>
          </a:stretch>
        </p:blipFill>
        <p:spPr>
          <a:xfrm>
            <a:off x="21815272" y="597167"/>
            <a:ext cx="1922072" cy="17518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7" h="21600" extrusionOk="0">
                <a:moveTo>
                  <a:pt x="2163" y="0"/>
                </a:moveTo>
                <a:lnTo>
                  <a:pt x="2047" y="582"/>
                </a:lnTo>
                <a:cubicBezTo>
                  <a:pt x="1982" y="903"/>
                  <a:pt x="1849" y="1511"/>
                  <a:pt x="1753" y="1928"/>
                </a:cubicBezTo>
                <a:cubicBezTo>
                  <a:pt x="1552" y="2794"/>
                  <a:pt x="1583" y="2819"/>
                  <a:pt x="2265" y="2329"/>
                </a:cubicBezTo>
                <a:cubicBezTo>
                  <a:pt x="2667" y="2042"/>
                  <a:pt x="3378" y="1983"/>
                  <a:pt x="5940" y="2036"/>
                </a:cubicBezTo>
                <a:lnTo>
                  <a:pt x="9115" y="2099"/>
                </a:lnTo>
                <a:lnTo>
                  <a:pt x="9173" y="11309"/>
                </a:lnTo>
                <a:cubicBezTo>
                  <a:pt x="9229" y="20494"/>
                  <a:pt x="9228" y="20515"/>
                  <a:pt x="8763" y="21057"/>
                </a:cubicBezTo>
                <a:lnTo>
                  <a:pt x="8295" y="21600"/>
                </a:lnTo>
                <a:lnTo>
                  <a:pt x="12223" y="21600"/>
                </a:lnTo>
                <a:lnTo>
                  <a:pt x="11786" y="20954"/>
                </a:lnTo>
                <a:cubicBezTo>
                  <a:pt x="11363" y="20327"/>
                  <a:pt x="11353" y="20056"/>
                  <a:pt x="11407" y="11206"/>
                </a:cubicBezTo>
                <a:lnTo>
                  <a:pt x="11461" y="2099"/>
                </a:lnTo>
                <a:lnTo>
                  <a:pt x="14747" y="2036"/>
                </a:lnTo>
                <a:cubicBezTo>
                  <a:pt x="17583" y="1980"/>
                  <a:pt x="18083" y="2028"/>
                  <a:pt x="18426" y="2368"/>
                </a:cubicBezTo>
                <a:cubicBezTo>
                  <a:pt x="18992" y="2928"/>
                  <a:pt x="19064" y="2710"/>
                  <a:pt x="18788" y="1267"/>
                </a:cubicBezTo>
                <a:lnTo>
                  <a:pt x="18542" y="0"/>
                </a:lnTo>
                <a:lnTo>
                  <a:pt x="10355" y="0"/>
                </a:lnTo>
                <a:lnTo>
                  <a:pt x="2163" y="0"/>
                </a:lnTo>
                <a:close/>
                <a:moveTo>
                  <a:pt x="1761" y="3621"/>
                </a:moveTo>
                <a:cubicBezTo>
                  <a:pt x="1109" y="3645"/>
                  <a:pt x="429" y="3753"/>
                  <a:pt x="299" y="3925"/>
                </a:cubicBezTo>
                <a:cubicBezTo>
                  <a:pt x="148" y="4124"/>
                  <a:pt x="53" y="6508"/>
                  <a:pt x="31" y="10869"/>
                </a:cubicBezTo>
                <a:lnTo>
                  <a:pt x="0" y="17514"/>
                </a:lnTo>
                <a:lnTo>
                  <a:pt x="825" y="18155"/>
                </a:lnTo>
                <a:cubicBezTo>
                  <a:pt x="1278" y="18510"/>
                  <a:pt x="2076" y="18880"/>
                  <a:pt x="2600" y="18977"/>
                </a:cubicBezTo>
                <a:cubicBezTo>
                  <a:pt x="3570" y="19158"/>
                  <a:pt x="5981" y="19113"/>
                  <a:pt x="7269" y="18889"/>
                </a:cubicBezTo>
                <a:cubicBezTo>
                  <a:pt x="7936" y="18773"/>
                  <a:pt x="7962" y="18741"/>
                  <a:pt x="7643" y="18356"/>
                </a:cubicBezTo>
                <a:cubicBezTo>
                  <a:pt x="7348" y="17998"/>
                  <a:pt x="7300" y="17058"/>
                  <a:pt x="7300" y="11324"/>
                </a:cubicBezTo>
                <a:cubicBezTo>
                  <a:pt x="7300" y="5484"/>
                  <a:pt x="7344" y="4655"/>
                  <a:pt x="7657" y="4277"/>
                </a:cubicBezTo>
                <a:cubicBezTo>
                  <a:pt x="7852" y="4041"/>
                  <a:pt x="7960" y="3792"/>
                  <a:pt x="7898" y="3724"/>
                </a:cubicBezTo>
                <a:cubicBezTo>
                  <a:pt x="7835" y="3656"/>
                  <a:pt x="7170" y="3687"/>
                  <a:pt x="6422" y="3788"/>
                </a:cubicBezTo>
                <a:lnTo>
                  <a:pt x="5061" y="3969"/>
                </a:lnTo>
                <a:lnTo>
                  <a:pt x="4954" y="10203"/>
                </a:lnTo>
                <a:cubicBezTo>
                  <a:pt x="4891" y="13889"/>
                  <a:pt x="4759" y="16532"/>
                  <a:pt x="4633" y="16667"/>
                </a:cubicBezTo>
                <a:cubicBezTo>
                  <a:pt x="4145" y="17189"/>
                  <a:pt x="3295" y="17213"/>
                  <a:pt x="2841" y="16716"/>
                </a:cubicBezTo>
                <a:cubicBezTo>
                  <a:pt x="2413" y="16248"/>
                  <a:pt x="2395" y="15996"/>
                  <a:pt x="2395" y="10418"/>
                </a:cubicBezTo>
                <a:cubicBezTo>
                  <a:pt x="2395" y="5540"/>
                  <a:pt x="2447" y="4565"/>
                  <a:pt x="2716" y="4321"/>
                </a:cubicBezTo>
                <a:cubicBezTo>
                  <a:pt x="2892" y="4161"/>
                  <a:pt x="3037" y="3935"/>
                  <a:pt x="3037" y="3822"/>
                </a:cubicBezTo>
                <a:cubicBezTo>
                  <a:pt x="3037" y="3655"/>
                  <a:pt x="2414" y="3598"/>
                  <a:pt x="1761" y="3621"/>
                </a:cubicBezTo>
                <a:close/>
                <a:moveTo>
                  <a:pt x="15461" y="3626"/>
                </a:moveTo>
                <a:cubicBezTo>
                  <a:pt x="12903" y="3621"/>
                  <a:pt x="12074" y="3799"/>
                  <a:pt x="12955" y="4169"/>
                </a:cubicBezTo>
                <a:cubicBezTo>
                  <a:pt x="13229" y="4285"/>
                  <a:pt x="13276" y="5283"/>
                  <a:pt x="13276" y="11172"/>
                </a:cubicBezTo>
                <a:cubicBezTo>
                  <a:pt x="13276" y="17291"/>
                  <a:pt x="13240" y="18075"/>
                  <a:pt x="12923" y="18360"/>
                </a:cubicBezTo>
                <a:cubicBezTo>
                  <a:pt x="12615" y="18639"/>
                  <a:pt x="12798" y="18698"/>
                  <a:pt x="14359" y="18820"/>
                </a:cubicBezTo>
                <a:cubicBezTo>
                  <a:pt x="19022" y="19187"/>
                  <a:pt x="20447" y="18387"/>
                  <a:pt x="21267" y="14940"/>
                </a:cubicBezTo>
                <a:cubicBezTo>
                  <a:pt x="21490" y="14004"/>
                  <a:pt x="21600" y="12462"/>
                  <a:pt x="21597" y="10947"/>
                </a:cubicBezTo>
                <a:cubicBezTo>
                  <a:pt x="21594" y="9431"/>
                  <a:pt x="21480" y="7941"/>
                  <a:pt x="21254" y="7105"/>
                </a:cubicBezTo>
                <a:cubicBezTo>
                  <a:pt x="20465" y="4196"/>
                  <a:pt x="19523" y="3633"/>
                  <a:pt x="15461" y="3626"/>
                </a:cubicBezTo>
                <a:close/>
              </a:path>
            </a:pathLst>
          </a:custGeom>
          <a:ln w="12700">
            <a:miter lim="400000"/>
          </a:ln>
        </p:spPr>
      </p:pic>
      <p:graphicFrame>
        <p:nvGraphicFramePr>
          <p:cNvPr id="252" name="Table"/>
          <p:cNvGraphicFramePr/>
          <p:nvPr/>
        </p:nvGraphicFramePr>
        <p:xfrm>
          <a:off x="2514701" y="10602493"/>
          <a:ext cx="19354595" cy="902949"/>
        </p:xfrm>
        <a:graphic>
          <a:graphicData uri="http://schemas.openxmlformats.org/drawingml/2006/table">
            <a:tbl>
              <a:tblPr>
                <a:tableStyleId>{8F44A2F1-9E1F-4B54-A3A2-5F16C0AD49E2}</a:tableStyleId>
              </a:tblPr>
              <a:tblGrid>
                <a:gridCol w="27649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12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1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610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169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204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8671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902949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5000">
                          <a:sym typeface="Helvetica Neue Light"/>
                        </a:rPr>
                        <a:t>Name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5000">
                          <a:sym typeface="Helvetica Neue Light"/>
                        </a:rPr>
                        <a:t>Ssn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5000">
                          <a:sym typeface="Helvetica Neue Light"/>
                        </a:rPr>
                        <a:t>Home_phone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5000">
                          <a:sym typeface="Helvetica Neue Light"/>
                        </a:rPr>
                        <a:t>Address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5000">
                          <a:sym typeface="Helvetica Neue Light"/>
                        </a:rPr>
                        <a:t>Office_phone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5000">
                          <a:sym typeface="Helvetica Neue Light"/>
                        </a:rPr>
                        <a:t>Age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5000">
                          <a:sym typeface="Helvetica Neue Light"/>
                        </a:rPr>
                        <a:t>Gpa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" grpId="2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D6D6D6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Verdana"/>
        <a:ea typeface="Verdana"/>
        <a:cs typeface="Verdana"/>
      </a:majorFont>
      <a:minorFont>
        <a:latin typeface="Helvetica Neue Light"/>
        <a:ea typeface="Helvetica Neue Light"/>
        <a:cs typeface="Helvetica Neue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BCBCB"/>
        </a:solid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Verdana"/>
        <a:ea typeface="Verdana"/>
        <a:cs typeface="Verdana"/>
      </a:majorFont>
      <a:minorFont>
        <a:latin typeface="Helvetica Neue Light"/>
        <a:ea typeface="Helvetica Neue Light"/>
        <a:cs typeface="Helvetica Neue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BCBCB"/>
        </a:solid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2440</Words>
  <Application>Microsoft Office PowerPoint</Application>
  <PresentationFormat>Custom</PresentationFormat>
  <Paragraphs>337</Paragraphs>
  <Slides>37</Slides>
  <Notes>15</Notes>
  <HiddenSlides>1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9" baseType="lpstr">
      <vt:lpstr>Arial</vt:lpstr>
      <vt:lpstr>Arial Unicode MS</vt:lpstr>
      <vt:lpstr>Calibri</vt:lpstr>
      <vt:lpstr>Helvetica</vt:lpstr>
      <vt:lpstr>Helvetica Neue</vt:lpstr>
      <vt:lpstr>Helvetica Neue Light</vt:lpstr>
      <vt:lpstr>Palatino</vt:lpstr>
      <vt:lpstr>Times New Roman</vt:lpstr>
      <vt:lpstr>Verdana</vt:lpstr>
      <vt:lpstr>Wingdings</vt:lpstr>
      <vt:lpstr>White</vt:lpstr>
      <vt:lpstr>Bitmap Image</vt:lpstr>
      <vt:lpstr>Chapter 5: The Relational Data Model and Relational Database Constraints</vt:lpstr>
      <vt:lpstr>Chapter 3 Outline</vt:lpstr>
      <vt:lpstr>5.1 – The Relational Data Model and  Relational Database Constraints</vt:lpstr>
      <vt:lpstr>The Relational Data Model</vt:lpstr>
      <vt:lpstr>Relational Model Concepts</vt:lpstr>
      <vt:lpstr>Domains, Attributes, Tuples, and Relations</vt:lpstr>
      <vt:lpstr>Examples of Domains</vt:lpstr>
      <vt:lpstr>Domains, Attributes, Tuples, and Relations (cont’d.)</vt:lpstr>
      <vt:lpstr>Relation Schema Example (three formats)</vt:lpstr>
      <vt:lpstr>Domains, Attributes, Tuples, and Relations (cont’d.)</vt:lpstr>
      <vt:lpstr>Domains, Attributes, Tuples, and Relations (cont’d.)</vt:lpstr>
      <vt:lpstr>Domains, Attributes, Tuples, and Relations (cont’d.)</vt:lpstr>
      <vt:lpstr>Characteristics of Relations</vt:lpstr>
      <vt:lpstr>Characteristics of Relations (cont’d.)</vt:lpstr>
      <vt:lpstr>Characteristics of Relations</vt:lpstr>
      <vt:lpstr>Characteristics of Relations</vt:lpstr>
      <vt:lpstr>Relational Model Notation</vt:lpstr>
      <vt:lpstr>5.2 – Relational Model Constraints and  Relational Database Schemas</vt:lpstr>
      <vt:lpstr>Relational Model Constraints</vt:lpstr>
      <vt:lpstr>Types of Constraints</vt:lpstr>
      <vt:lpstr>Key Constraints</vt:lpstr>
      <vt:lpstr>PowerPoint Presentation</vt:lpstr>
      <vt:lpstr>Domain Constraints</vt:lpstr>
      <vt:lpstr>Integrity, Referential Integrity, and Foreign Keys</vt:lpstr>
      <vt:lpstr>Integrity, Referential Integrity, and Foreign Keys (cont’d.)</vt:lpstr>
      <vt:lpstr>Other Types of Constraints</vt:lpstr>
      <vt:lpstr>Relational Databases and Relational Database Schemas</vt:lpstr>
      <vt:lpstr>Relational Databases and Relational Database Schemas (cont’d.)</vt:lpstr>
      <vt:lpstr>Other Types of Constraints (cont’d.)</vt:lpstr>
      <vt:lpstr>Other Types of Constraints (cont’d.)</vt:lpstr>
      <vt:lpstr>3.3 – Update Operations, Transactions, and  Dealing with Constraint Violations</vt:lpstr>
      <vt:lpstr>Update Operations, Transactions, and Dealing with Constraint Violations</vt:lpstr>
      <vt:lpstr>The Insert Operation</vt:lpstr>
      <vt:lpstr>The Delete Operation</vt:lpstr>
      <vt:lpstr>The Update Operation</vt:lpstr>
      <vt:lpstr>PowerPoint Presentation</vt:lpstr>
      <vt:lpstr>Chapter 5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5: The Relational Data Model and Relational Database Constraints</dc:title>
  <dc:creator>Jalal Omer</dc:creator>
  <cp:lastModifiedBy>Omer, Jalal Sheikh</cp:lastModifiedBy>
  <cp:revision>24</cp:revision>
  <dcterms:modified xsi:type="dcterms:W3CDTF">2023-09-20T20:47:30Z</dcterms:modified>
</cp:coreProperties>
</file>